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43" r:id="rId1"/>
    <p:sldMasterId id="2147484187" r:id="rId2"/>
  </p:sldMasterIdLst>
  <p:notesMasterIdLst>
    <p:notesMasterId r:id="rId34"/>
  </p:notesMasterIdLst>
  <p:handoutMasterIdLst>
    <p:handoutMasterId r:id="rId35"/>
  </p:handoutMasterIdLst>
  <p:sldIdLst>
    <p:sldId id="947" r:id="rId3"/>
    <p:sldId id="982" r:id="rId4"/>
    <p:sldId id="955" r:id="rId5"/>
    <p:sldId id="938" r:id="rId6"/>
    <p:sldId id="956" r:id="rId7"/>
    <p:sldId id="983" r:id="rId8"/>
    <p:sldId id="985" r:id="rId9"/>
    <p:sldId id="913" r:id="rId10"/>
    <p:sldId id="948" r:id="rId11"/>
    <p:sldId id="940" r:id="rId12"/>
    <p:sldId id="912" r:id="rId13"/>
    <p:sldId id="910" r:id="rId14"/>
    <p:sldId id="965" r:id="rId15"/>
    <p:sldId id="968" r:id="rId16"/>
    <p:sldId id="986" r:id="rId17"/>
    <p:sldId id="897" r:id="rId18"/>
    <p:sldId id="905" r:id="rId19"/>
    <p:sldId id="971" r:id="rId20"/>
    <p:sldId id="957" r:id="rId21"/>
    <p:sldId id="958" r:id="rId22"/>
    <p:sldId id="904" r:id="rId23"/>
    <p:sldId id="961" r:id="rId24"/>
    <p:sldId id="964" r:id="rId25"/>
    <p:sldId id="963" r:id="rId26"/>
    <p:sldId id="960" r:id="rId27"/>
    <p:sldId id="980" r:id="rId28"/>
    <p:sldId id="981" r:id="rId29"/>
    <p:sldId id="906" r:id="rId30"/>
    <p:sldId id="966" r:id="rId31"/>
    <p:sldId id="969" r:id="rId32"/>
    <p:sldId id="970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AFF"/>
    <a:srgbClr val="EAF4FF"/>
    <a:srgbClr val="CCFFFF"/>
    <a:srgbClr val="EE1B16"/>
    <a:srgbClr val="96292A"/>
    <a:srgbClr val="000000"/>
    <a:srgbClr val="99CCFF"/>
    <a:srgbClr val="C83C3C"/>
    <a:srgbClr val="BA120E"/>
    <a:srgbClr val="F4D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81" autoAdjust="0"/>
    <p:restoredTop sz="82177" autoAdjust="0"/>
  </p:normalViewPr>
  <p:slideViewPr>
    <p:cSldViewPr>
      <p:cViewPr varScale="1">
        <p:scale>
          <a:sx n="100" d="100"/>
          <a:sy n="100" d="100"/>
        </p:scale>
        <p:origin x="200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5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1850D2-1D96-44FC-AC55-60F1A560E60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</dgm:pt>
    <dgm:pt modelId="{9691B27A-A64B-454D-84E4-65B2AABC3BB2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8C918A57-BEFF-4ABA-AC4C-112C1F3E4B94}" type="parTrans" cxnId="{544838FC-0DF6-4B1A-B340-5C5D15711A65}">
      <dgm:prSet/>
      <dgm:spPr/>
      <dgm:t>
        <a:bodyPr/>
        <a:lstStyle/>
        <a:p>
          <a:endParaRPr lang="en-US"/>
        </a:p>
      </dgm:t>
    </dgm:pt>
    <dgm:pt modelId="{6918FFA8-B338-4921-BD6F-DA625A921793}" type="sibTrans" cxnId="{544838FC-0DF6-4B1A-B340-5C5D15711A65}">
      <dgm:prSet/>
      <dgm:spPr/>
      <dgm:t>
        <a:bodyPr/>
        <a:lstStyle/>
        <a:p>
          <a:endParaRPr lang="en-US"/>
        </a:p>
      </dgm:t>
    </dgm:pt>
    <dgm:pt modelId="{BDF5A1A8-8683-4883-AB11-BAF6FB464D8D}">
      <dgm:prSet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32C05504-DB81-4CA2-A4A0-FA010A602027}" type="parTrans" cxnId="{DC08122C-2846-478D-9A07-8AB31B8BABE1}">
      <dgm:prSet/>
      <dgm:spPr/>
      <dgm:t>
        <a:bodyPr/>
        <a:lstStyle/>
        <a:p>
          <a:endParaRPr lang="en-US"/>
        </a:p>
      </dgm:t>
    </dgm:pt>
    <dgm:pt modelId="{630B975F-5394-4105-A0E2-6FBFB7232F89}" type="sibTrans" cxnId="{DC08122C-2846-478D-9A07-8AB31B8BABE1}">
      <dgm:prSet/>
      <dgm:spPr/>
      <dgm:t>
        <a:bodyPr/>
        <a:lstStyle/>
        <a:p>
          <a:endParaRPr lang="en-US"/>
        </a:p>
      </dgm:t>
    </dgm:pt>
    <dgm:pt modelId="{37521A84-0C4C-45B3-A1D6-0C3B2E3FB55B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Calibri" pitchFamily="34" charset="0"/>
            </a:rPr>
            <a:t>JVL Item </a:t>
          </a:r>
          <a:r>
            <a:rPr lang="en-US" sz="1800" dirty="0">
              <a:latin typeface="Calibri" pitchFamily="34" charset="0"/>
            </a:rPr>
            <a:t># 100964</a:t>
          </a:r>
        </a:p>
      </dgm:t>
    </dgm:pt>
    <dgm:pt modelId="{E88009B6-50F8-425A-BDA9-9E3615B7360E}" type="parTrans" cxnId="{05C07772-F181-42CA-8066-F82FB5A36C18}">
      <dgm:prSet/>
      <dgm:spPr/>
      <dgm:t>
        <a:bodyPr/>
        <a:lstStyle/>
        <a:p>
          <a:endParaRPr lang="en-US"/>
        </a:p>
      </dgm:t>
    </dgm:pt>
    <dgm:pt modelId="{88FB8BBB-4891-49E9-BA1C-5E65D607269A}" type="sibTrans" cxnId="{05C07772-F181-42CA-8066-F82FB5A36C18}">
      <dgm:prSet/>
      <dgm:spPr/>
      <dgm:t>
        <a:bodyPr/>
        <a:lstStyle/>
        <a:p>
          <a:endParaRPr lang="en-US"/>
        </a:p>
      </dgm:t>
    </dgm:pt>
    <dgm:pt modelId="{76836C65-D3EA-4B7B-9FE8-5C20C75C5056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71C0B677-3F94-46AA-94CC-5961C08AB1FA}" type="parTrans" cxnId="{535C7DA2-03F9-4883-89B4-9CB1EE85E1E7}">
      <dgm:prSet/>
      <dgm:spPr/>
      <dgm:t>
        <a:bodyPr/>
        <a:lstStyle/>
        <a:p>
          <a:endParaRPr lang="en-US"/>
        </a:p>
      </dgm:t>
    </dgm:pt>
    <dgm:pt modelId="{B4CF8B17-A6E0-448C-8AB1-37CA62695196}" type="sibTrans" cxnId="{535C7DA2-03F9-4883-89B4-9CB1EE85E1E7}">
      <dgm:prSet/>
      <dgm:spPr/>
      <dgm:t>
        <a:bodyPr/>
        <a:lstStyle/>
        <a:p>
          <a:endParaRPr lang="en-US"/>
        </a:p>
      </dgm:t>
    </dgm:pt>
    <dgm:pt modelId="{7DF486CD-B533-4CEC-8AC8-049CE0F1F036}">
      <dgm:prSet/>
      <dgm:spPr>
        <a:solidFill>
          <a:schemeClr val="tx2"/>
        </a:solidFill>
      </dgm:spPr>
      <dgm:t>
        <a:bodyPr/>
        <a:lstStyle/>
        <a:p>
          <a:endParaRPr lang="en-US"/>
        </a:p>
      </dgm:t>
    </dgm:pt>
    <dgm:pt modelId="{A59A8E34-2F02-4F91-9AC6-7250D8BD1022}" type="parTrans" cxnId="{170C12C9-8004-4921-8701-1C14FB3476D2}">
      <dgm:prSet/>
      <dgm:spPr/>
      <dgm:t>
        <a:bodyPr/>
        <a:lstStyle/>
        <a:p>
          <a:endParaRPr lang="en-US"/>
        </a:p>
      </dgm:t>
    </dgm:pt>
    <dgm:pt modelId="{D3C1F5F2-2D52-4239-9C96-C1FB262670F9}" type="sibTrans" cxnId="{170C12C9-8004-4921-8701-1C14FB3476D2}">
      <dgm:prSet/>
      <dgm:spPr/>
      <dgm:t>
        <a:bodyPr/>
        <a:lstStyle/>
        <a:p>
          <a:endParaRPr lang="en-US"/>
        </a:p>
      </dgm:t>
    </dgm:pt>
    <dgm:pt modelId="{771A75B4-0687-445E-9539-C37778EF68A4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Calibri" pitchFamily="34" charset="0"/>
            </a:rPr>
            <a:t>JVL Item </a:t>
          </a:r>
          <a:r>
            <a:rPr lang="en-US" sz="1800" dirty="0">
              <a:latin typeface="Calibri" pitchFamily="34" charset="0"/>
            </a:rPr>
            <a:t>#  102891</a:t>
          </a:r>
        </a:p>
      </dgm:t>
    </dgm:pt>
    <dgm:pt modelId="{6AC89FA9-A05D-4B0D-BEF8-0FC8AF54B519}" type="parTrans" cxnId="{ACA41495-A834-4DA8-9119-4ED12B21BE3B}">
      <dgm:prSet/>
      <dgm:spPr/>
      <dgm:t>
        <a:bodyPr/>
        <a:lstStyle/>
        <a:p>
          <a:endParaRPr lang="en-US"/>
        </a:p>
      </dgm:t>
    </dgm:pt>
    <dgm:pt modelId="{64FD941F-3E73-47AE-9714-4BAD39D3AFAD}" type="sibTrans" cxnId="{ACA41495-A834-4DA8-9119-4ED12B21BE3B}">
      <dgm:prSet/>
      <dgm:spPr/>
      <dgm:t>
        <a:bodyPr/>
        <a:lstStyle/>
        <a:p>
          <a:endParaRPr lang="en-US"/>
        </a:p>
      </dgm:t>
    </dgm:pt>
    <dgm:pt modelId="{04247FBE-5A54-48A2-8C72-2C387A01B29B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2/5 lb. bags</a:t>
          </a:r>
          <a:endParaRPr lang="en-US" sz="1800" dirty="0"/>
        </a:p>
      </dgm:t>
    </dgm:pt>
    <dgm:pt modelId="{F9CB804F-C9F2-4D93-A2FB-C09F93EB8F52}" type="parTrans" cxnId="{E2B18DDB-5EB6-4995-BAF5-FA6BE435A4C7}">
      <dgm:prSet/>
      <dgm:spPr/>
      <dgm:t>
        <a:bodyPr/>
        <a:lstStyle/>
        <a:p>
          <a:endParaRPr lang="en-US"/>
        </a:p>
      </dgm:t>
    </dgm:pt>
    <dgm:pt modelId="{7AED51F4-9D0E-4C5E-B19E-451C4F2AC53C}" type="sibTrans" cxnId="{E2B18DDB-5EB6-4995-BAF5-FA6BE435A4C7}">
      <dgm:prSet/>
      <dgm:spPr/>
      <dgm:t>
        <a:bodyPr/>
        <a:lstStyle/>
        <a:p>
          <a:endParaRPr lang="en-US"/>
        </a:p>
      </dgm:t>
    </dgm:pt>
    <dgm:pt modelId="{B54B3F89-A780-41B8-B6A5-A6ECC70047E3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Gluten-free and no MSG</a:t>
          </a:r>
        </a:p>
      </dgm:t>
    </dgm:pt>
    <dgm:pt modelId="{E4AFEC35-B342-4BFF-A869-893CACE1D34E}" type="parTrans" cxnId="{850D9905-59A6-478D-AED0-55500AD3A1BF}">
      <dgm:prSet/>
      <dgm:spPr/>
      <dgm:t>
        <a:bodyPr/>
        <a:lstStyle/>
        <a:p>
          <a:endParaRPr lang="en-US"/>
        </a:p>
      </dgm:t>
    </dgm:pt>
    <dgm:pt modelId="{9756ACDD-7A76-45EA-9F27-9766B387C334}" type="sibTrans" cxnId="{850D9905-59A6-478D-AED0-55500AD3A1BF}">
      <dgm:prSet/>
      <dgm:spPr/>
      <dgm:t>
        <a:bodyPr/>
        <a:lstStyle/>
        <a:p>
          <a:endParaRPr lang="en-US"/>
        </a:p>
      </dgm:t>
    </dgm:pt>
    <dgm:pt modelId="{AB545F7F-1036-43A6-A4E6-587639F1FBE4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Gluten-free and no MSG</a:t>
          </a:r>
        </a:p>
      </dgm:t>
    </dgm:pt>
    <dgm:pt modelId="{204B8420-A3B7-4E85-8623-7CEFF799D671}" type="parTrans" cxnId="{E580B0E8-352E-4D3C-BF3A-8ADA7CD148C4}">
      <dgm:prSet/>
      <dgm:spPr/>
      <dgm:t>
        <a:bodyPr/>
        <a:lstStyle/>
        <a:p>
          <a:endParaRPr lang="en-US"/>
        </a:p>
      </dgm:t>
    </dgm:pt>
    <dgm:pt modelId="{3B4B4E48-7365-4156-9342-1777D21EB47A}" type="sibTrans" cxnId="{E580B0E8-352E-4D3C-BF3A-8ADA7CD148C4}">
      <dgm:prSet/>
      <dgm:spPr/>
      <dgm:t>
        <a:bodyPr/>
        <a:lstStyle/>
        <a:p>
          <a:endParaRPr lang="en-US"/>
        </a:p>
      </dgm:t>
    </dgm:pt>
    <dgm:pt modelId="{D6DA2B9D-59B3-43B2-9C2D-383EAFA3E2B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30 lb. case</a:t>
          </a:r>
          <a:endParaRPr lang="en-US" sz="1800" dirty="0"/>
        </a:p>
      </dgm:t>
    </dgm:pt>
    <dgm:pt modelId="{014985D9-C04C-4DD4-A051-BDD4A914F7E2}" type="parTrans" cxnId="{6F9BEE5E-6641-4FD5-8A47-E7F759C55EF8}">
      <dgm:prSet/>
      <dgm:spPr/>
      <dgm:t>
        <a:bodyPr/>
        <a:lstStyle/>
        <a:p>
          <a:endParaRPr lang="en-US"/>
        </a:p>
      </dgm:t>
    </dgm:pt>
    <dgm:pt modelId="{DE832D8E-91D6-4535-A199-07A0ECB853EE}" type="sibTrans" cxnId="{6F9BEE5E-6641-4FD5-8A47-E7F759C55EF8}">
      <dgm:prSet/>
      <dgm:spPr/>
      <dgm:t>
        <a:bodyPr/>
        <a:lstStyle/>
        <a:p>
          <a:endParaRPr lang="en-US"/>
        </a:p>
      </dgm:t>
    </dgm:pt>
    <dgm:pt modelId="{320EC4A9-B661-41EF-9A4B-66343AC5C54E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2/5 lb. bags</a:t>
          </a:r>
          <a:endParaRPr lang="en-US" sz="1800" dirty="0"/>
        </a:p>
      </dgm:t>
    </dgm:pt>
    <dgm:pt modelId="{36E58395-77D8-44FA-B86E-921561797C3B}" type="parTrans" cxnId="{8F338B7B-00D5-4504-9323-2A4FBB6EE858}">
      <dgm:prSet/>
      <dgm:spPr/>
      <dgm:t>
        <a:bodyPr/>
        <a:lstStyle/>
        <a:p>
          <a:endParaRPr lang="en-US"/>
        </a:p>
      </dgm:t>
    </dgm:pt>
    <dgm:pt modelId="{14EDCBB3-D1BF-460E-B77C-CAE807108C34}" type="sibTrans" cxnId="{8F338B7B-00D5-4504-9323-2A4FBB6EE858}">
      <dgm:prSet/>
      <dgm:spPr/>
      <dgm:t>
        <a:bodyPr/>
        <a:lstStyle/>
        <a:p>
          <a:endParaRPr lang="en-US"/>
        </a:p>
      </dgm:t>
    </dgm:pt>
    <dgm:pt modelId="{498DC286-1B12-4937-A335-91D4FE067B82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Calibri" pitchFamily="34" charset="0"/>
            </a:rPr>
            <a:t>JVL Item </a:t>
          </a:r>
          <a:r>
            <a:rPr lang="en-US" sz="1800" dirty="0">
              <a:latin typeface="Calibri" pitchFamily="34" charset="0"/>
            </a:rPr>
            <a:t># 100790</a:t>
          </a:r>
        </a:p>
      </dgm:t>
    </dgm:pt>
    <dgm:pt modelId="{8626337C-4CA6-43D7-BBD1-3BBB06E0321E}" type="parTrans" cxnId="{C958B0A7-8F8D-4494-971B-F45C93D33CEB}">
      <dgm:prSet/>
      <dgm:spPr/>
      <dgm:t>
        <a:bodyPr/>
        <a:lstStyle/>
        <a:p>
          <a:endParaRPr lang="en-US"/>
        </a:p>
      </dgm:t>
    </dgm:pt>
    <dgm:pt modelId="{CD41EE43-52E5-471A-AFDA-A0C26068E15E}" type="sibTrans" cxnId="{C958B0A7-8F8D-4494-971B-F45C93D33CEB}">
      <dgm:prSet/>
      <dgm:spPr/>
      <dgm:t>
        <a:bodyPr/>
        <a:lstStyle/>
        <a:p>
          <a:endParaRPr lang="en-US"/>
        </a:p>
      </dgm:t>
    </dgm:pt>
    <dgm:pt modelId="{93C4E774-C034-4933-A7F3-737F3DB3484C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Calibri" pitchFamily="34" charset="0"/>
            </a:rPr>
            <a:t>JVL Item  </a:t>
          </a:r>
          <a:r>
            <a:rPr lang="en-US" sz="1800" dirty="0">
              <a:latin typeface="Calibri" pitchFamily="34" charset="0"/>
            </a:rPr>
            <a:t># 100960</a:t>
          </a:r>
        </a:p>
      </dgm:t>
    </dgm:pt>
    <dgm:pt modelId="{C404782D-7019-4C77-9875-E92A6B9E08AF}" type="parTrans" cxnId="{E3DD7D1F-38FC-448C-B8B9-4F6AC598800A}">
      <dgm:prSet/>
      <dgm:spPr/>
      <dgm:t>
        <a:bodyPr/>
        <a:lstStyle/>
        <a:p>
          <a:endParaRPr lang="en-US"/>
        </a:p>
      </dgm:t>
    </dgm:pt>
    <dgm:pt modelId="{8F1FF2F0-30F8-429B-912B-961EA11E3856}" type="sibTrans" cxnId="{E3DD7D1F-38FC-448C-B8B9-4F6AC598800A}">
      <dgm:prSet/>
      <dgm:spPr/>
      <dgm:t>
        <a:bodyPr/>
        <a:lstStyle/>
        <a:p>
          <a:endParaRPr lang="en-US"/>
        </a:p>
      </dgm:t>
    </dgm:pt>
    <dgm:pt modelId="{070CA3A0-9CEF-4F9E-9273-87C68224D6F6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Gluten-free and no MSG</a:t>
          </a:r>
        </a:p>
      </dgm:t>
    </dgm:pt>
    <dgm:pt modelId="{8DC9DDCC-DED0-40A4-8E75-62B8219151F5}" type="parTrans" cxnId="{ECAC38C8-9E8A-4E41-80C7-988C14386F12}">
      <dgm:prSet/>
      <dgm:spPr/>
      <dgm:t>
        <a:bodyPr/>
        <a:lstStyle/>
        <a:p>
          <a:endParaRPr lang="en-US"/>
        </a:p>
      </dgm:t>
    </dgm:pt>
    <dgm:pt modelId="{45AAEE6E-42AE-41D5-83A6-CEDBB9B1C1F3}" type="sibTrans" cxnId="{ECAC38C8-9E8A-4E41-80C7-988C14386F12}">
      <dgm:prSet/>
      <dgm:spPr/>
      <dgm:t>
        <a:bodyPr/>
        <a:lstStyle/>
        <a:p>
          <a:endParaRPr lang="en-US"/>
        </a:p>
      </dgm:t>
    </dgm:pt>
    <dgm:pt modelId="{FE1FF5ED-8EDC-4146-BE60-D1C7910ED3EB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Gluten-free and no MSG</a:t>
          </a:r>
        </a:p>
      </dgm:t>
    </dgm:pt>
    <dgm:pt modelId="{E93AE58D-1E66-4B38-901C-0E4619AD028F}" type="parTrans" cxnId="{62C2F591-A226-4B34-9677-3B10698740D1}">
      <dgm:prSet/>
      <dgm:spPr/>
      <dgm:t>
        <a:bodyPr/>
        <a:lstStyle/>
        <a:p>
          <a:endParaRPr lang="en-US"/>
        </a:p>
      </dgm:t>
    </dgm:pt>
    <dgm:pt modelId="{3E5E7E62-B42C-4633-A49D-A1DCFD380D21}" type="sibTrans" cxnId="{62C2F591-A226-4B34-9677-3B10698740D1}">
      <dgm:prSet/>
      <dgm:spPr/>
      <dgm:t>
        <a:bodyPr/>
        <a:lstStyle/>
        <a:p>
          <a:endParaRPr lang="en-US"/>
        </a:p>
      </dgm:t>
    </dgm:pt>
    <dgm:pt modelId="{067B8C34-F712-4477-A8D4-FD5F76108AB5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2/5 lb. bags</a:t>
          </a:r>
          <a:endParaRPr lang="en-US" sz="1800" dirty="0"/>
        </a:p>
      </dgm:t>
    </dgm:pt>
    <dgm:pt modelId="{2652F59A-A410-42E8-87B7-5175AD8295A1}" type="parTrans" cxnId="{F3963233-32EA-4A96-910C-E0BC06598CA7}">
      <dgm:prSet/>
      <dgm:spPr/>
      <dgm:t>
        <a:bodyPr/>
        <a:lstStyle/>
        <a:p>
          <a:endParaRPr lang="en-US"/>
        </a:p>
      </dgm:t>
    </dgm:pt>
    <dgm:pt modelId="{C814C36D-6D2B-47D5-9DEB-AFA87FD00690}" type="sibTrans" cxnId="{F3963233-32EA-4A96-910C-E0BC06598CA7}">
      <dgm:prSet/>
      <dgm:spPr/>
      <dgm:t>
        <a:bodyPr/>
        <a:lstStyle/>
        <a:p>
          <a:endParaRPr lang="en-US"/>
        </a:p>
      </dgm:t>
    </dgm:pt>
    <dgm:pt modelId="{BC9AEAB4-AAB0-47C3-AB19-2FFD091E08EE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 err="1">
              <a:latin typeface="Calibri" pitchFamily="34" charset="0"/>
            </a:rPr>
            <a:t>Distrib</a:t>
          </a:r>
          <a:r>
            <a:rPr lang="en-US" sz="1800" dirty="0">
              <a:latin typeface="Calibri" pitchFamily="34" charset="0"/>
            </a:rPr>
            <a:t>. # XXXXX</a:t>
          </a:r>
          <a:endParaRPr lang="en-US" sz="1800" dirty="0"/>
        </a:p>
      </dgm:t>
    </dgm:pt>
    <dgm:pt modelId="{66F0FC39-EB09-43BF-BCA1-7DE47F47D00E}" type="parTrans" cxnId="{0BBB9FC0-08A5-4FE4-B108-0862ECDEF29E}">
      <dgm:prSet/>
      <dgm:spPr/>
      <dgm:t>
        <a:bodyPr/>
        <a:lstStyle/>
        <a:p>
          <a:endParaRPr lang="en-US"/>
        </a:p>
      </dgm:t>
    </dgm:pt>
    <dgm:pt modelId="{38221BE9-9CF0-4F39-8596-1B13B58BEB96}" type="sibTrans" cxnId="{0BBB9FC0-08A5-4FE4-B108-0862ECDEF29E}">
      <dgm:prSet/>
      <dgm:spPr/>
      <dgm:t>
        <a:bodyPr/>
        <a:lstStyle/>
        <a:p>
          <a:endParaRPr lang="en-US"/>
        </a:p>
      </dgm:t>
    </dgm:pt>
    <dgm:pt modelId="{9F203F9B-8C2F-4BB9-95FB-638EB210D830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 err="1">
              <a:latin typeface="Calibri" pitchFamily="34" charset="0"/>
            </a:rPr>
            <a:t>Distrib</a:t>
          </a:r>
          <a:r>
            <a:rPr lang="en-US" sz="1800" dirty="0">
              <a:latin typeface="Calibri" pitchFamily="34" charset="0"/>
            </a:rPr>
            <a:t>. # XXXXX</a:t>
          </a:r>
        </a:p>
      </dgm:t>
    </dgm:pt>
    <dgm:pt modelId="{7419DB6D-3794-4652-861B-D11E6C0F9A88}" type="parTrans" cxnId="{B68AF7CC-A497-43DB-9722-7382BD3301E4}">
      <dgm:prSet/>
      <dgm:spPr/>
      <dgm:t>
        <a:bodyPr/>
        <a:lstStyle/>
        <a:p>
          <a:endParaRPr lang="en-US"/>
        </a:p>
      </dgm:t>
    </dgm:pt>
    <dgm:pt modelId="{3B33E883-8EEA-48B0-BD82-45F50E060DCE}" type="sibTrans" cxnId="{B68AF7CC-A497-43DB-9722-7382BD3301E4}">
      <dgm:prSet/>
      <dgm:spPr/>
      <dgm:t>
        <a:bodyPr/>
        <a:lstStyle/>
        <a:p>
          <a:endParaRPr lang="en-US"/>
        </a:p>
      </dgm:t>
    </dgm:pt>
    <dgm:pt modelId="{55F33684-90B4-469C-A54A-ECBB4C4FF28F}">
      <dgm:prSet custT="1"/>
      <dgm:spPr>
        <a:solidFill>
          <a:schemeClr val="tx1"/>
        </a:solidFill>
      </dgm:spPr>
      <dgm:t>
        <a:bodyPr/>
        <a:lstStyle/>
        <a:p>
          <a:r>
            <a:rPr lang="en-US" sz="1800">
              <a:latin typeface="Calibri" pitchFamily="34" charset="0"/>
            </a:rPr>
            <a:t>Distrib. # XXXXX</a:t>
          </a:r>
          <a:endParaRPr lang="en-US" sz="1800" dirty="0">
            <a:latin typeface="Calibri" pitchFamily="34" charset="0"/>
          </a:endParaRPr>
        </a:p>
      </dgm:t>
    </dgm:pt>
    <dgm:pt modelId="{45B955C7-C7AA-487D-9642-DE58E6B89A0C}" type="parTrans" cxnId="{4EB53341-70B9-49BF-8353-710E358433F0}">
      <dgm:prSet/>
      <dgm:spPr/>
      <dgm:t>
        <a:bodyPr/>
        <a:lstStyle/>
        <a:p>
          <a:endParaRPr lang="en-US"/>
        </a:p>
      </dgm:t>
    </dgm:pt>
    <dgm:pt modelId="{99438B7C-83B9-4A51-B1D4-84017B31F9C5}" type="sibTrans" cxnId="{4EB53341-70B9-49BF-8353-710E358433F0}">
      <dgm:prSet/>
      <dgm:spPr/>
      <dgm:t>
        <a:bodyPr/>
        <a:lstStyle/>
        <a:p>
          <a:endParaRPr lang="en-US"/>
        </a:p>
      </dgm:t>
    </dgm:pt>
    <dgm:pt modelId="{B5FF04A6-5426-4DD1-B2EA-F2BB6F5A3D16}">
      <dgm:prSet custT="1"/>
      <dgm:spPr>
        <a:solidFill>
          <a:schemeClr val="tx1"/>
        </a:solidFill>
      </dgm:spPr>
      <dgm:t>
        <a:bodyPr/>
        <a:lstStyle/>
        <a:p>
          <a:r>
            <a:rPr lang="en-US" sz="1800">
              <a:latin typeface="Calibri" pitchFamily="34" charset="0"/>
            </a:rPr>
            <a:t>Distrib. # XXXXX</a:t>
          </a:r>
          <a:endParaRPr lang="en-US" sz="1800" dirty="0">
            <a:latin typeface="Calibri" pitchFamily="34" charset="0"/>
          </a:endParaRPr>
        </a:p>
      </dgm:t>
    </dgm:pt>
    <dgm:pt modelId="{0353CAA4-3C74-4F27-9141-43C8CC2C2839}" type="parTrans" cxnId="{78CE4F0A-3F03-49DD-9E17-8C78575D7915}">
      <dgm:prSet/>
      <dgm:spPr/>
      <dgm:t>
        <a:bodyPr/>
        <a:lstStyle/>
        <a:p>
          <a:endParaRPr lang="en-US"/>
        </a:p>
      </dgm:t>
    </dgm:pt>
    <dgm:pt modelId="{8554BDFE-389C-4EEE-81BF-47E36792F1CB}" type="sibTrans" cxnId="{78CE4F0A-3F03-49DD-9E17-8C78575D7915}">
      <dgm:prSet/>
      <dgm:spPr/>
      <dgm:t>
        <a:bodyPr/>
        <a:lstStyle/>
        <a:p>
          <a:endParaRPr lang="en-US"/>
        </a:p>
      </dgm:t>
    </dgm:pt>
    <dgm:pt modelId="{5E050CCD-0E91-4E0E-BEA2-49175270A804}" type="pres">
      <dgm:prSet presAssocID="{6B1850D2-1D96-44FC-AC55-60F1A560E605}" presName="theList" presStyleCnt="0">
        <dgm:presLayoutVars>
          <dgm:dir/>
          <dgm:animLvl val="lvl"/>
          <dgm:resizeHandles val="exact"/>
        </dgm:presLayoutVars>
      </dgm:prSet>
      <dgm:spPr/>
    </dgm:pt>
    <dgm:pt modelId="{A60F0357-9F4B-4AC8-B3E6-14A9D602BAC1}" type="pres">
      <dgm:prSet presAssocID="{76836C65-D3EA-4B7B-9FE8-5C20C75C5056}" presName="compNode" presStyleCnt="0"/>
      <dgm:spPr/>
    </dgm:pt>
    <dgm:pt modelId="{4F4CFBF7-2605-4293-AE2A-DD6A8D425822}" type="pres">
      <dgm:prSet presAssocID="{76836C65-D3EA-4B7B-9FE8-5C20C75C5056}" presName="aNode" presStyleLbl="bgShp" presStyleIdx="0" presStyleCnt="4" custLinFactNeighborX="-1091" custLinFactNeighborY="2242"/>
      <dgm:spPr/>
    </dgm:pt>
    <dgm:pt modelId="{CC793665-3F20-4058-B1BF-AA2761649EB0}" type="pres">
      <dgm:prSet presAssocID="{76836C65-D3EA-4B7B-9FE8-5C20C75C5056}" presName="textNode" presStyleLbl="bgShp" presStyleIdx="0" presStyleCnt="4"/>
      <dgm:spPr/>
    </dgm:pt>
    <dgm:pt modelId="{4D23225A-081B-49CF-ACE0-41136102F8C5}" type="pres">
      <dgm:prSet presAssocID="{76836C65-D3EA-4B7B-9FE8-5C20C75C5056}" presName="compChildNode" presStyleCnt="0"/>
      <dgm:spPr/>
    </dgm:pt>
    <dgm:pt modelId="{FCE4CB5B-23A4-43B0-9FBF-014223B76E92}" type="pres">
      <dgm:prSet presAssocID="{76836C65-D3EA-4B7B-9FE8-5C20C75C5056}" presName="theInnerList" presStyleCnt="0"/>
      <dgm:spPr/>
    </dgm:pt>
    <dgm:pt modelId="{1B2FD761-524F-44B9-A332-0A9F05CA80F5}" type="pres">
      <dgm:prSet presAssocID="{37521A84-0C4C-45B3-A1D6-0C3B2E3FB55B}" presName="childNode" presStyleLbl="node1" presStyleIdx="0" presStyleCnt="16" custScaleX="113346" custScaleY="34897" custLinFactNeighborX="-12" custLinFactNeighborY="13983">
        <dgm:presLayoutVars>
          <dgm:bulletEnabled val="1"/>
        </dgm:presLayoutVars>
      </dgm:prSet>
      <dgm:spPr>
        <a:prstGeom prst="rect">
          <a:avLst/>
        </a:prstGeom>
      </dgm:spPr>
    </dgm:pt>
    <dgm:pt modelId="{28621CB4-5425-4D88-BDB8-8EC0750FDF56}" type="pres">
      <dgm:prSet presAssocID="{37521A84-0C4C-45B3-A1D6-0C3B2E3FB55B}" presName="aSpace2" presStyleCnt="0"/>
      <dgm:spPr/>
    </dgm:pt>
    <dgm:pt modelId="{BD5CEF85-23DA-4AA8-9121-FD9E59D5C9C5}" type="pres">
      <dgm:prSet presAssocID="{FE1FF5ED-8EDC-4146-BE60-D1C7910ED3EB}" presName="childNode" presStyleLbl="node1" presStyleIdx="1" presStyleCnt="16" custScaleX="115687" custScaleY="46001" custLinFactY="33252" custLinFactNeighborX="-12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4AA726CB-2F0E-4253-AA20-A9DEC1C9E60C}" type="pres">
      <dgm:prSet presAssocID="{FE1FF5ED-8EDC-4146-BE60-D1C7910ED3EB}" presName="aSpace2" presStyleCnt="0"/>
      <dgm:spPr/>
    </dgm:pt>
    <dgm:pt modelId="{417088AB-C76D-4A7A-9DFF-E7456AD4C2D5}" type="pres">
      <dgm:prSet presAssocID="{067B8C34-F712-4477-A8D4-FD5F76108AB5}" presName="childNode" presStyleLbl="node1" presStyleIdx="2" presStyleCnt="16" custScaleX="109581" custScaleY="34897" custLinFactY="-44741" custLinFactNeighborX="-1476" custLinFactNeighborY="-100000">
        <dgm:presLayoutVars>
          <dgm:bulletEnabled val="1"/>
        </dgm:presLayoutVars>
      </dgm:prSet>
      <dgm:spPr>
        <a:prstGeom prst="rect">
          <a:avLst/>
        </a:prstGeom>
      </dgm:spPr>
    </dgm:pt>
    <dgm:pt modelId="{50C40227-880E-4409-BDB0-3B64330BB4D8}" type="pres">
      <dgm:prSet presAssocID="{067B8C34-F712-4477-A8D4-FD5F76108AB5}" presName="aSpace2" presStyleCnt="0"/>
      <dgm:spPr/>
    </dgm:pt>
    <dgm:pt modelId="{8A6A612D-1FE7-4819-902A-A2987149900E}" type="pres">
      <dgm:prSet presAssocID="{BC9AEAB4-AAB0-47C3-AB19-2FFD091E08EE}" presName="childNode" presStyleLbl="node1" presStyleIdx="3" presStyleCnt="16" custScaleX="115911" custScaleY="31894">
        <dgm:presLayoutVars>
          <dgm:bulletEnabled val="1"/>
        </dgm:presLayoutVars>
      </dgm:prSet>
      <dgm:spPr>
        <a:prstGeom prst="rect">
          <a:avLst/>
        </a:prstGeom>
      </dgm:spPr>
    </dgm:pt>
    <dgm:pt modelId="{82F0BDE0-2E60-4B69-9921-1A9EE9CADA25}" type="pres">
      <dgm:prSet presAssocID="{76836C65-D3EA-4B7B-9FE8-5C20C75C5056}" presName="aSpace" presStyleCnt="0"/>
      <dgm:spPr/>
    </dgm:pt>
    <dgm:pt modelId="{7344BED8-2804-4F3F-BCFC-1865381C6D14}" type="pres">
      <dgm:prSet presAssocID="{9691B27A-A64B-454D-84E4-65B2AABC3BB2}" presName="compNode" presStyleCnt="0"/>
      <dgm:spPr/>
    </dgm:pt>
    <dgm:pt modelId="{EF95374D-9408-4A95-98AD-F0E641F3820F}" type="pres">
      <dgm:prSet presAssocID="{9691B27A-A64B-454D-84E4-65B2AABC3BB2}" presName="aNode" presStyleLbl="bgShp" presStyleIdx="1" presStyleCnt="4" custScaleX="104812"/>
      <dgm:spPr/>
    </dgm:pt>
    <dgm:pt modelId="{534F41D1-93E4-4C2C-B60E-DD1609763476}" type="pres">
      <dgm:prSet presAssocID="{9691B27A-A64B-454D-84E4-65B2AABC3BB2}" presName="textNode" presStyleLbl="bgShp" presStyleIdx="1" presStyleCnt="4"/>
      <dgm:spPr/>
    </dgm:pt>
    <dgm:pt modelId="{FF3BF9EA-727F-44E8-949C-4E18D2851889}" type="pres">
      <dgm:prSet presAssocID="{9691B27A-A64B-454D-84E4-65B2AABC3BB2}" presName="compChildNode" presStyleCnt="0"/>
      <dgm:spPr/>
    </dgm:pt>
    <dgm:pt modelId="{758DCB05-156C-45EA-A964-733A21D110E7}" type="pres">
      <dgm:prSet presAssocID="{9691B27A-A64B-454D-84E4-65B2AABC3BB2}" presName="theInnerList" presStyleCnt="0"/>
      <dgm:spPr/>
    </dgm:pt>
    <dgm:pt modelId="{6B8B4868-EEA8-4708-B0C6-2EF50E4ED3BA}" type="pres">
      <dgm:prSet presAssocID="{04247FBE-5A54-48A2-8C72-2C387A01B29B}" presName="childNode" presStyleLbl="node1" presStyleIdx="4" presStyleCnt="16" custScaleX="109581" custScaleY="34897" custLinFactY="35595" custLinFactNeighborX="1237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6A1D9A72-11C5-4A64-901B-D03D4A455946}" type="pres">
      <dgm:prSet presAssocID="{04247FBE-5A54-48A2-8C72-2C387A01B29B}" presName="aSpace2" presStyleCnt="0"/>
      <dgm:spPr/>
    </dgm:pt>
    <dgm:pt modelId="{DE5C292D-BB63-4CD8-AE51-066A462F6EEA}" type="pres">
      <dgm:prSet presAssocID="{070CA3A0-9CEF-4F9E-9273-87C68224D6F6}" presName="childNode" presStyleLbl="node1" presStyleIdx="5" presStyleCnt="16" custScaleX="115687" custScaleY="45872" custLinFactY="33314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5B54FF0F-CF5D-4D1E-AF6B-419AE9489A19}" type="pres">
      <dgm:prSet presAssocID="{070CA3A0-9CEF-4F9E-9273-87C68224D6F6}" presName="aSpace2" presStyleCnt="0"/>
      <dgm:spPr/>
    </dgm:pt>
    <dgm:pt modelId="{F143ACFB-2F43-4C75-BAB2-5251CFCBA56F}" type="pres">
      <dgm:prSet presAssocID="{498DC286-1B12-4937-A335-91D4FE067B82}" presName="childNode" presStyleLbl="node1" presStyleIdx="6" presStyleCnt="16" custScaleX="113346" custScaleY="34897" custLinFactY="-93826" custLinFactNeighborX="63" custLinFactNeighborY="-100000">
        <dgm:presLayoutVars>
          <dgm:bulletEnabled val="1"/>
        </dgm:presLayoutVars>
      </dgm:prSet>
      <dgm:spPr>
        <a:prstGeom prst="rect">
          <a:avLst/>
        </a:prstGeom>
      </dgm:spPr>
    </dgm:pt>
    <dgm:pt modelId="{59A8D7C9-1C0C-4F20-AD6C-60C187D81024}" type="pres">
      <dgm:prSet presAssocID="{498DC286-1B12-4937-A335-91D4FE067B82}" presName="aSpace2" presStyleCnt="0"/>
      <dgm:spPr/>
    </dgm:pt>
    <dgm:pt modelId="{9E2728E4-3B5F-486D-BCE1-4047B968DAC3}" type="pres">
      <dgm:prSet presAssocID="{9F203F9B-8C2F-4BB9-95FB-638EB210D830}" presName="childNode" presStyleLbl="node1" presStyleIdx="7" presStyleCnt="16" custScaleX="115911" custScaleY="31889">
        <dgm:presLayoutVars>
          <dgm:bulletEnabled val="1"/>
        </dgm:presLayoutVars>
      </dgm:prSet>
      <dgm:spPr>
        <a:prstGeom prst="rect">
          <a:avLst/>
        </a:prstGeom>
      </dgm:spPr>
    </dgm:pt>
    <dgm:pt modelId="{1800C1E3-FF5E-4982-A705-27267E21FA51}" type="pres">
      <dgm:prSet presAssocID="{9691B27A-A64B-454D-84E4-65B2AABC3BB2}" presName="aSpace" presStyleCnt="0"/>
      <dgm:spPr/>
    </dgm:pt>
    <dgm:pt modelId="{7F2300A8-642D-45F5-9850-DD2D40D122D1}" type="pres">
      <dgm:prSet presAssocID="{7DF486CD-B533-4CEC-8AC8-049CE0F1F036}" presName="compNode" presStyleCnt="0"/>
      <dgm:spPr/>
    </dgm:pt>
    <dgm:pt modelId="{5D932188-2B3E-4973-8397-910864BE5E0C}" type="pres">
      <dgm:prSet presAssocID="{7DF486CD-B533-4CEC-8AC8-049CE0F1F036}" presName="aNode" presStyleLbl="bgShp" presStyleIdx="2" presStyleCnt="4"/>
      <dgm:spPr/>
    </dgm:pt>
    <dgm:pt modelId="{6B7B5298-8C58-4529-BEC2-F26BF48C95E4}" type="pres">
      <dgm:prSet presAssocID="{7DF486CD-B533-4CEC-8AC8-049CE0F1F036}" presName="textNode" presStyleLbl="bgShp" presStyleIdx="2" presStyleCnt="4"/>
      <dgm:spPr/>
    </dgm:pt>
    <dgm:pt modelId="{29A4BC25-A192-4709-8DF4-6C5717314EA2}" type="pres">
      <dgm:prSet presAssocID="{7DF486CD-B533-4CEC-8AC8-049CE0F1F036}" presName="compChildNode" presStyleCnt="0"/>
      <dgm:spPr/>
    </dgm:pt>
    <dgm:pt modelId="{BDD4EC01-8CF8-446E-B229-BDA3E9E7E885}" type="pres">
      <dgm:prSet presAssocID="{7DF486CD-B533-4CEC-8AC8-049CE0F1F036}" presName="theInnerList" presStyleCnt="0"/>
      <dgm:spPr/>
    </dgm:pt>
    <dgm:pt modelId="{C61A8B39-0715-4A6B-B150-A081EF9819AB}" type="pres">
      <dgm:prSet presAssocID="{771A75B4-0687-445E-9539-C37778EF68A4}" presName="childNode" presStyleLbl="node1" presStyleIdx="8" presStyleCnt="16" custScaleX="115432" custScaleY="35018" custLinFactNeighborX="-832" custLinFactNeighborY="14676">
        <dgm:presLayoutVars>
          <dgm:bulletEnabled val="1"/>
        </dgm:presLayoutVars>
      </dgm:prSet>
      <dgm:spPr>
        <a:prstGeom prst="rect">
          <a:avLst/>
        </a:prstGeom>
      </dgm:spPr>
    </dgm:pt>
    <dgm:pt modelId="{CDFC4DEB-5B0A-4508-ABF7-EC57C8E539BD}" type="pres">
      <dgm:prSet presAssocID="{771A75B4-0687-445E-9539-C37778EF68A4}" presName="aSpace2" presStyleCnt="0"/>
      <dgm:spPr/>
    </dgm:pt>
    <dgm:pt modelId="{3B339454-95CF-4E36-A117-F106741CFEAB}" type="pres">
      <dgm:prSet presAssocID="{D6DA2B9D-59B3-43B2-9C2D-383EAFA3E2B0}" presName="childNode" presStyleLbl="node1" presStyleIdx="9" presStyleCnt="16" custScaleX="109581" custScaleY="35018" custLinFactNeighborX="46" custLinFactNeighborY="5732">
        <dgm:presLayoutVars>
          <dgm:bulletEnabled val="1"/>
        </dgm:presLayoutVars>
      </dgm:prSet>
      <dgm:spPr>
        <a:prstGeom prst="rect">
          <a:avLst/>
        </a:prstGeom>
      </dgm:spPr>
    </dgm:pt>
    <dgm:pt modelId="{BF16DA3A-A44C-4D4A-B7DD-F6D6B4C49FC4}" type="pres">
      <dgm:prSet presAssocID="{D6DA2B9D-59B3-43B2-9C2D-383EAFA3E2B0}" presName="aSpace2" presStyleCnt="0"/>
      <dgm:spPr/>
    </dgm:pt>
    <dgm:pt modelId="{4AA88684-0926-474D-9E5D-7C2BD9676073}" type="pres">
      <dgm:prSet presAssocID="{B54B3F89-A780-41B8-B6A5-A6ECC70047E3}" presName="childNode" presStyleLbl="node1" presStyleIdx="10" presStyleCnt="16" custScaleX="115687" custScaleY="46176" custLinFactNeighborX="-556" custLinFactNeighborY="-2901">
        <dgm:presLayoutVars>
          <dgm:bulletEnabled val="1"/>
        </dgm:presLayoutVars>
      </dgm:prSet>
      <dgm:spPr>
        <a:prstGeom prst="rect">
          <a:avLst/>
        </a:prstGeom>
      </dgm:spPr>
    </dgm:pt>
    <dgm:pt modelId="{94524D03-64E6-4DDB-ACDD-175D4879074B}" type="pres">
      <dgm:prSet presAssocID="{B54B3F89-A780-41B8-B6A5-A6ECC70047E3}" presName="aSpace2" presStyleCnt="0"/>
      <dgm:spPr/>
    </dgm:pt>
    <dgm:pt modelId="{85A343B8-78F7-47E3-AF1B-5D492206DF86}" type="pres">
      <dgm:prSet presAssocID="{55F33684-90B4-469C-A54A-ECBB4C4FF28F}" presName="childNode" presStyleLbl="node1" presStyleIdx="11" presStyleCnt="16" custScaleX="115911" custScaleY="32278">
        <dgm:presLayoutVars>
          <dgm:bulletEnabled val="1"/>
        </dgm:presLayoutVars>
      </dgm:prSet>
      <dgm:spPr>
        <a:prstGeom prst="rect">
          <a:avLst/>
        </a:prstGeom>
      </dgm:spPr>
    </dgm:pt>
    <dgm:pt modelId="{7991F788-C735-47AB-BDA7-6F3B1C95E4DE}" type="pres">
      <dgm:prSet presAssocID="{7DF486CD-B533-4CEC-8AC8-049CE0F1F036}" presName="aSpace" presStyleCnt="0"/>
      <dgm:spPr/>
    </dgm:pt>
    <dgm:pt modelId="{8B83A32D-5941-4051-96C9-8F2B63AD20C5}" type="pres">
      <dgm:prSet presAssocID="{BDF5A1A8-8683-4883-AB11-BAF6FB464D8D}" presName="compNode" presStyleCnt="0"/>
      <dgm:spPr/>
    </dgm:pt>
    <dgm:pt modelId="{AF2B4346-83D5-4C92-A855-83611F0EC767}" type="pres">
      <dgm:prSet presAssocID="{BDF5A1A8-8683-4883-AB11-BAF6FB464D8D}" presName="aNode" presStyleLbl="bgShp" presStyleIdx="3" presStyleCnt="4"/>
      <dgm:spPr/>
    </dgm:pt>
    <dgm:pt modelId="{A069FD09-EAD2-4587-86F2-D10667C402AB}" type="pres">
      <dgm:prSet presAssocID="{BDF5A1A8-8683-4883-AB11-BAF6FB464D8D}" presName="textNode" presStyleLbl="bgShp" presStyleIdx="3" presStyleCnt="4"/>
      <dgm:spPr/>
    </dgm:pt>
    <dgm:pt modelId="{A2910D53-CA3D-491E-8010-69D88E06922A}" type="pres">
      <dgm:prSet presAssocID="{BDF5A1A8-8683-4883-AB11-BAF6FB464D8D}" presName="compChildNode" presStyleCnt="0"/>
      <dgm:spPr/>
    </dgm:pt>
    <dgm:pt modelId="{D6E3938E-6489-4364-ABF1-7DF716ED1261}" type="pres">
      <dgm:prSet presAssocID="{BDF5A1A8-8683-4883-AB11-BAF6FB464D8D}" presName="theInnerList" presStyleCnt="0"/>
      <dgm:spPr/>
    </dgm:pt>
    <dgm:pt modelId="{825C0232-B3DC-44A4-8B09-EF11B4B3F308}" type="pres">
      <dgm:prSet presAssocID="{320EC4A9-B661-41EF-9A4B-66343AC5C54E}" presName="childNode" presStyleLbl="node1" presStyleIdx="12" presStyleCnt="16" custScaleX="109581" custScaleY="35140" custLinFactY="32478" custLinFactNeighborX="-232" custLinFactNeighborY="100000">
        <dgm:presLayoutVars>
          <dgm:bulletEnabled val="1"/>
        </dgm:presLayoutVars>
      </dgm:prSet>
      <dgm:spPr>
        <a:prstGeom prst="rect">
          <a:avLst/>
        </a:prstGeom>
      </dgm:spPr>
    </dgm:pt>
    <dgm:pt modelId="{D58C903C-ABC0-46CF-920A-4E529C7629FA}" type="pres">
      <dgm:prSet presAssocID="{320EC4A9-B661-41EF-9A4B-66343AC5C54E}" presName="aSpace2" presStyleCnt="0"/>
      <dgm:spPr/>
    </dgm:pt>
    <dgm:pt modelId="{9641359B-18A4-4875-8807-92B10BBE4F41}" type="pres">
      <dgm:prSet presAssocID="{93C4E774-C034-4933-A7F3-737F3DB3484C}" presName="childNode" presStyleLbl="node1" presStyleIdx="13" presStyleCnt="16" custScaleX="115432" custScaleY="35140" custLinFactY="-32755" custLinFactNeighborX="854" custLinFactNeighborY="-100000">
        <dgm:presLayoutVars>
          <dgm:bulletEnabled val="1"/>
        </dgm:presLayoutVars>
      </dgm:prSet>
      <dgm:spPr>
        <a:prstGeom prst="rect">
          <a:avLst/>
        </a:prstGeom>
      </dgm:spPr>
    </dgm:pt>
    <dgm:pt modelId="{318C2EFA-A68E-41D8-A2B4-1FE40C55444D}" type="pres">
      <dgm:prSet presAssocID="{93C4E774-C034-4933-A7F3-737F3DB3484C}" presName="aSpace2" presStyleCnt="0"/>
      <dgm:spPr/>
    </dgm:pt>
    <dgm:pt modelId="{991E05CB-C0B0-4B7A-A6B7-1EA418C84447}" type="pres">
      <dgm:prSet presAssocID="{AB545F7F-1036-43A6-A4E6-587639F1FBE4}" presName="childNode" presStyleLbl="node1" presStyleIdx="14" presStyleCnt="16" custScaleX="115687" custScaleY="46352" custLinFactNeighborX="-1191" custLinFactNeighborY="-3228">
        <dgm:presLayoutVars>
          <dgm:bulletEnabled val="1"/>
        </dgm:presLayoutVars>
      </dgm:prSet>
      <dgm:spPr>
        <a:prstGeom prst="rect">
          <a:avLst/>
        </a:prstGeom>
      </dgm:spPr>
    </dgm:pt>
    <dgm:pt modelId="{24A2256A-619B-4BB9-8C4A-F7A33FB376D6}" type="pres">
      <dgm:prSet presAssocID="{AB545F7F-1036-43A6-A4E6-587639F1FBE4}" presName="aSpace2" presStyleCnt="0"/>
      <dgm:spPr/>
    </dgm:pt>
    <dgm:pt modelId="{1BD7CBE0-0345-4FBE-A711-90F1C9342DF4}" type="pres">
      <dgm:prSet presAssocID="{B5FF04A6-5426-4DD1-B2EA-F2BB6F5A3D16}" presName="childNode" presStyleLbl="node1" presStyleIdx="15" presStyleCnt="16" custScaleX="115911" custScaleY="32377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850D9905-59A6-478D-AED0-55500AD3A1BF}" srcId="{7DF486CD-B533-4CEC-8AC8-049CE0F1F036}" destId="{B54B3F89-A780-41B8-B6A5-A6ECC70047E3}" srcOrd="2" destOrd="0" parTransId="{E4AFEC35-B342-4BFF-A869-893CACE1D34E}" sibTransId="{9756ACDD-7A76-45EA-9F27-9766B387C334}"/>
    <dgm:cxn modelId="{78CE4F0A-3F03-49DD-9E17-8C78575D7915}" srcId="{BDF5A1A8-8683-4883-AB11-BAF6FB464D8D}" destId="{B5FF04A6-5426-4DD1-B2EA-F2BB6F5A3D16}" srcOrd="3" destOrd="0" parTransId="{0353CAA4-3C74-4F27-9141-43C8CC2C2839}" sibTransId="{8554BDFE-389C-4EEE-81BF-47E36792F1CB}"/>
    <dgm:cxn modelId="{9FDB5118-81A7-4E39-9A70-B9661DAD748C}" type="presOf" srcId="{498DC286-1B12-4937-A335-91D4FE067B82}" destId="{F143ACFB-2F43-4C75-BAB2-5251CFCBA56F}" srcOrd="0" destOrd="0" presId="urn:microsoft.com/office/officeart/2005/8/layout/lProcess2"/>
    <dgm:cxn modelId="{1834F31A-EFDA-4F1C-BD8E-5132BDE6E80B}" type="presOf" srcId="{04247FBE-5A54-48A2-8C72-2C387A01B29B}" destId="{6B8B4868-EEA8-4708-B0C6-2EF50E4ED3BA}" srcOrd="0" destOrd="0" presId="urn:microsoft.com/office/officeart/2005/8/layout/lProcess2"/>
    <dgm:cxn modelId="{E3DD7D1F-38FC-448C-B8B9-4F6AC598800A}" srcId="{BDF5A1A8-8683-4883-AB11-BAF6FB464D8D}" destId="{93C4E774-C034-4933-A7F3-737F3DB3484C}" srcOrd="1" destOrd="0" parTransId="{C404782D-7019-4C77-9875-E92A6B9E08AF}" sibTransId="{8F1FF2F0-30F8-429B-912B-961EA11E3856}"/>
    <dgm:cxn modelId="{DC08122C-2846-478D-9A07-8AB31B8BABE1}" srcId="{6B1850D2-1D96-44FC-AC55-60F1A560E605}" destId="{BDF5A1A8-8683-4883-AB11-BAF6FB464D8D}" srcOrd="3" destOrd="0" parTransId="{32C05504-DB81-4CA2-A4A0-FA010A602027}" sibTransId="{630B975F-5394-4105-A0E2-6FBFB7232F89}"/>
    <dgm:cxn modelId="{F3963233-32EA-4A96-910C-E0BC06598CA7}" srcId="{76836C65-D3EA-4B7B-9FE8-5C20C75C5056}" destId="{067B8C34-F712-4477-A8D4-FD5F76108AB5}" srcOrd="2" destOrd="0" parTransId="{2652F59A-A410-42E8-87B7-5175AD8295A1}" sibTransId="{C814C36D-6D2B-47D5-9DEB-AFA87FD00690}"/>
    <dgm:cxn modelId="{B04AC837-0D86-4C7E-9F35-13F15F57F78A}" type="presOf" srcId="{B5FF04A6-5426-4DD1-B2EA-F2BB6F5A3D16}" destId="{1BD7CBE0-0345-4FBE-A711-90F1C9342DF4}" srcOrd="0" destOrd="0" presId="urn:microsoft.com/office/officeart/2005/8/layout/lProcess2"/>
    <dgm:cxn modelId="{AEB7673E-C60F-4A14-B263-BBAD0069F2E8}" type="presOf" srcId="{070CA3A0-9CEF-4F9E-9273-87C68224D6F6}" destId="{DE5C292D-BB63-4CD8-AE51-066A462F6EEA}" srcOrd="0" destOrd="0" presId="urn:microsoft.com/office/officeart/2005/8/layout/lProcess2"/>
    <dgm:cxn modelId="{FE565940-16FB-4893-B96B-18D2A8421E19}" type="presOf" srcId="{55F33684-90B4-469C-A54A-ECBB4C4FF28F}" destId="{85A343B8-78F7-47E3-AF1B-5D492206DF86}" srcOrd="0" destOrd="0" presId="urn:microsoft.com/office/officeart/2005/8/layout/lProcess2"/>
    <dgm:cxn modelId="{4EB53341-70B9-49BF-8353-710E358433F0}" srcId="{7DF486CD-B533-4CEC-8AC8-049CE0F1F036}" destId="{55F33684-90B4-469C-A54A-ECBB4C4FF28F}" srcOrd="3" destOrd="0" parTransId="{45B955C7-C7AA-487D-9642-DE58E6B89A0C}" sibTransId="{99438B7C-83B9-4A51-B1D4-84017B31F9C5}"/>
    <dgm:cxn modelId="{C5404843-DFCE-4E7F-B3F9-149675AA020C}" type="presOf" srcId="{9691B27A-A64B-454D-84E4-65B2AABC3BB2}" destId="{534F41D1-93E4-4C2C-B60E-DD1609763476}" srcOrd="1" destOrd="0" presId="urn:microsoft.com/office/officeart/2005/8/layout/lProcess2"/>
    <dgm:cxn modelId="{41CDEE55-F195-459E-B22F-FBD1D2833E17}" type="presOf" srcId="{771A75B4-0687-445E-9539-C37778EF68A4}" destId="{C61A8B39-0715-4A6B-B150-A081EF9819AB}" srcOrd="0" destOrd="0" presId="urn:microsoft.com/office/officeart/2005/8/layout/lProcess2"/>
    <dgm:cxn modelId="{01523F56-6440-4539-A3A7-04A507C1DF9A}" type="presOf" srcId="{067B8C34-F712-4477-A8D4-FD5F76108AB5}" destId="{417088AB-C76D-4A7A-9DFF-E7456AD4C2D5}" srcOrd="0" destOrd="0" presId="urn:microsoft.com/office/officeart/2005/8/layout/lProcess2"/>
    <dgm:cxn modelId="{6F9BEE5E-6641-4FD5-8A47-E7F759C55EF8}" srcId="{7DF486CD-B533-4CEC-8AC8-049CE0F1F036}" destId="{D6DA2B9D-59B3-43B2-9C2D-383EAFA3E2B0}" srcOrd="1" destOrd="0" parTransId="{014985D9-C04C-4DD4-A051-BDD4A914F7E2}" sibTransId="{DE832D8E-91D6-4535-A199-07A0ECB853EE}"/>
    <dgm:cxn modelId="{6067D46A-0B3B-47A9-A622-8598394BE038}" type="presOf" srcId="{320EC4A9-B661-41EF-9A4B-66343AC5C54E}" destId="{825C0232-B3DC-44A4-8B09-EF11B4B3F308}" srcOrd="0" destOrd="0" presId="urn:microsoft.com/office/officeart/2005/8/layout/lProcess2"/>
    <dgm:cxn modelId="{BF671E70-6576-4E9B-B32D-57F4999EE5FF}" type="presOf" srcId="{BC9AEAB4-AAB0-47C3-AB19-2FFD091E08EE}" destId="{8A6A612D-1FE7-4819-902A-A2987149900E}" srcOrd="0" destOrd="0" presId="urn:microsoft.com/office/officeart/2005/8/layout/lProcess2"/>
    <dgm:cxn modelId="{05C07772-F181-42CA-8066-F82FB5A36C18}" srcId="{76836C65-D3EA-4B7B-9FE8-5C20C75C5056}" destId="{37521A84-0C4C-45B3-A1D6-0C3B2E3FB55B}" srcOrd="0" destOrd="0" parTransId="{E88009B6-50F8-425A-BDA9-9E3615B7360E}" sibTransId="{88FB8BBB-4891-49E9-BA1C-5E65D607269A}"/>
    <dgm:cxn modelId="{52ED3A73-166B-4A0A-99B7-1097A04A1336}" type="presOf" srcId="{93C4E774-C034-4933-A7F3-737F3DB3484C}" destId="{9641359B-18A4-4875-8807-92B10BBE4F41}" srcOrd="0" destOrd="0" presId="urn:microsoft.com/office/officeart/2005/8/layout/lProcess2"/>
    <dgm:cxn modelId="{8F338B7B-00D5-4504-9323-2A4FBB6EE858}" srcId="{BDF5A1A8-8683-4883-AB11-BAF6FB464D8D}" destId="{320EC4A9-B661-41EF-9A4B-66343AC5C54E}" srcOrd="0" destOrd="0" parTransId="{36E58395-77D8-44FA-B86E-921561797C3B}" sibTransId="{14EDCBB3-D1BF-460E-B77C-CAE807108C34}"/>
    <dgm:cxn modelId="{F80D3D8E-B906-4970-AE3D-BB0653A456B5}" type="presOf" srcId="{FE1FF5ED-8EDC-4146-BE60-D1C7910ED3EB}" destId="{BD5CEF85-23DA-4AA8-9121-FD9E59D5C9C5}" srcOrd="0" destOrd="0" presId="urn:microsoft.com/office/officeart/2005/8/layout/lProcess2"/>
    <dgm:cxn modelId="{62C2F591-A226-4B34-9677-3B10698740D1}" srcId="{76836C65-D3EA-4B7B-9FE8-5C20C75C5056}" destId="{FE1FF5ED-8EDC-4146-BE60-D1C7910ED3EB}" srcOrd="1" destOrd="0" parTransId="{E93AE58D-1E66-4B38-901C-0E4619AD028F}" sibTransId="{3E5E7E62-B42C-4633-A49D-A1DCFD380D21}"/>
    <dgm:cxn modelId="{B0E00592-3512-4F35-AA17-CB9AB7E0ED57}" type="presOf" srcId="{BDF5A1A8-8683-4883-AB11-BAF6FB464D8D}" destId="{A069FD09-EAD2-4587-86F2-D10667C402AB}" srcOrd="1" destOrd="0" presId="urn:microsoft.com/office/officeart/2005/8/layout/lProcess2"/>
    <dgm:cxn modelId="{ACA41495-A834-4DA8-9119-4ED12B21BE3B}" srcId="{7DF486CD-B533-4CEC-8AC8-049CE0F1F036}" destId="{771A75B4-0687-445E-9539-C37778EF68A4}" srcOrd="0" destOrd="0" parTransId="{6AC89FA9-A05D-4B0D-BEF8-0FC8AF54B519}" sibTransId="{64FD941F-3E73-47AE-9714-4BAD39D3AFAD}"/>
    <dgm:cxn modelId="{C65BB795-277F-439E-B965-A7BF9F1416DC}" type="presOf" srcId="{AB545F7F-1036-43A6-A4E6-587639F1FBE4}" destId="{991E05CB-C0B0-4B7A-A6B7-1EA418C84447}" srcOrd="0" destOrd="0" presId="urn:microsoft.com/office/officeart/2005/8/layout/lProcess2"/>
    <dgm:cxn modelId="{05BDF09C-9152-440E-B7A7-E608FA2F8958}" type="presOf" srcId="{B54B3F89-A780-41B8-B6A5-A6ECC70047E3}" destId="{4AA88684-0926-474D-9E5D-7C2BD9676073}" srcOrd="0" destOrd="0" presId="urn:microsoft.com/office/officeart/2005/8/layout/lProcess2"/>
    <dgm:cxn modelId="{AFC24AA1-2F79-4CBF-B5E4-42A0A2CC35F8}" type="presOf" srcId="{7DF486CD-B533-4CEC-8AC8-049CE0F1F036}" destId="{6B7B5298-8C58-4529-BEC2-F26BF48C95E4}" srcOrd="1" destOrd="0" presId="urn:microsoft.com/office/officeart/2005/8/layout/lProcess2"/>
    <dgm:cxn modelId="{535C7DA2-03F9-4883-89B4-9CB1EE85E1E7}" srcId="{6B1850D2-1D96-44FC-AC55-60F1A560E605}" destId="{76836C65-D3EA-4B7B-9FE8-5C20C75C5056}" srcOrd="0" destOrd="0" parTransId="{71C0B677-3F94-46AA-94CC-5961C08AB1FA}" sibTransId="{B4CF8B17-A6E0-448C-8AB1-37CA62695196}"/>
    <dgm:cxn modelId="{D20DD3A3-02D8-4F88-9675-D7A2A7F7B4C4}" type="presOf" srcId="{9691B27A-A64B-454D-84E4-65B2AABC3BB2}" destId="{EF95374D-9408-4A95-98AD-F0E641F3820F}" srcOrd="0" destOrd="0" presId="urn:microsoft.com/office/officeart/2005/8/layout/lProcess2"/>
    <dgm:cxn modelId="{C958B0A7-8F8D-4494-971B-F45C93D33CEB}" srcId="{9691B27A-A64B-454D-84E4-65B2AABC3BB2}" destId="{498DC286-1B12-4937-A335-91D4FE067B82}" srcOrd="2" destOrd="0" parTransId="{8626337C-4CA6-43D7-BBD1-3BBB06E0321E}" sibTransId="{CD41EE43-52E5-471A-AFDA-A0C26068E15E}"/>
    <dgm:cxn modelId="{6EBB57B2-749D-4325-A8A2-EBEC0BCF0F84}" type="presOf" srcId="{BDF5A1A8-8683-4883-AB11-BAF6FB464D8D}" destId="{AF2B4346-83D5-4C92-A855-83611F0EC767}" srcOrd="0" destOrd="0" presId="urn:microsoft.com/office/officeart/2005/8/layout/lProcess2"/>
    <dgm:cxn modelId="{2183FFB4-1AC3-4740-B77C-D47FF5F93BFE}" type="presOf" srcId="{7DF486CD-B533-4CEC-8AC8-049CE0F1F036}" destId="{5D932188-2B3E-4973-8397-910864BE5E0C}" srcOrd="0" destOrd="0" presId="urn:microsoft.com/office/officeart/2005/8/layout/lProcess2"/>
    <dgm:cxn modelId="{261DC7B8-48E0-4686-93C2-D5784A308102}" type="presOf" srcId="{76836C65-D3EA-4B7B-9FE8-5C20C75C5056}" destId="{4F4CFBF7-2605-4293-AE2A-DD6A8D425822}" srcOrd="0" destOrd="0" presId="urn:microsoft.com/office/officeart/2005/8/layout/lProcess2"/>
    <dgm:cxn modelId="{0BBB9FC0-08A5-4FE4-B108-0862ECDEF29E}" srcId="{76836C65-D3EA-4B7B-9FE8-5C20C75C5056}" destId="{BC9AEAB4-AAB0-47C3-AB19-2FFD091E08EE}" srcOrd="3" destOrd="0" parTransId="{66F0FC39-EB09-43BF-BCA1-7DE47F47D00E}" sibTransId="{38221BE9-9CF0-4F39-8596-1B13B58BEB96}"/>
    <dgm:cxn modelId="{031C50C1-3BA1-439B-B0FF-71C77528C726}" type="presOf" srcId="{D6DA2B9D-59B3-43B2-9C2D-383EAFA3E2B0}" destId="{3B339454-95CF-4E36-A117-F106741CFEAB}" srcOrd="0" destOrd="0" presId="urn:microsoft.com/office/officeart/2005/8/layout/lProcess2"/>
    <dgm:cxn modelId="{ECAC38C8-9E8A-4E41-80C7-988C14386F12}" srcId="{9691B27A-A64B-454D-84E4-65B2AABC3BB2}" destId="{070CA3A0-9CEF-4F9E-9273-87C68224D6F6}" srcOrd="1" destOrd="0" parTransId="{8DC9DDCC-DED0-40A4-8E75-62B8219151F5}" sibTransId="{45AAEE6E-42AE-41D5-83A6-CEDBB9B1C1F3}"/>
    <dgm:cxn modelId="{170C12C9-8004-4921-8701-1C14FB3476D2}" srcId="{6B1850D2-1D96-44FC-AC55-60F1A560E605}" destId="{7DF486CD-B533-4CEC-8AC8-049CE0F1F036}" srcOrd="2" destOrd="0" parTransId="{A59A8E34-2F02-4F91-9AC6-7250D8BD1022}" sibTransId="{D3C1F5F2-2D52-4239-9C96-C1FB262670F9}"/>
    <dgm:cxn modelId="{B68AF7CC-A497-43DB-9722-7382BD3301E4}" srcId="{9691B27A-A64B-454D-84E4-65B2AABC3BB2}" destId="{9F203F9B-8C2F-4BB9-95FB-638EB210D830}" srcOrd="3" destOrd="0" parTransId="{7419DB6D-3794-4652-861B-D11E6C0F9A88}" sibTransId="{3B33E883-8EEA-48B0-BD82-45F50E060DCE}"/>
    <dgm:cxn modelId="{8474E2D5-F682-4D29-B32B-16301C089BA9}" type="presOf" srcId="{9F203F9B-8C2F-4BB9-95FB-638EB210D830}" destId="{9E2728E4-3B5F-486D-BCE1-4047B968DAC3}" srcOrd="0" destOrd="0" presId="urn:microsoft.com/office/officeart/2005/8/layout/lProcess2"/>
    <dgm:cxn modelId="{E2B18DDB-5EB6-4995-BAF5-FA6BE435A4C7}" srcId="{9691B27A-A64B-454D-84E4-65B2AABC3BB2}" destId="{04247FBE-5A54-48A2-8C72-2C387A01B29B}" srcOrd="0" destOrd="0" parTransId="{F9CB804F-C9F2-4D93-A2FB-C09F93EB8F52}" sibTransId="{7AED51F4-9D0E-4C5E-B19E-451C4F2AC53C}"/>
    <dgm:cxn modelId="{E580B0E8-352E-4D3C-BF3A-8ADA7CD148C4}" srcId="{BDF5A1A8-8683-4883-AB11-BAF6FB464D8D}" destId="{AB545F7F-1036-43A6-A4E6-587639F1FBE4}" srcOrd="2" destOrd="0" parTransId="{204B8420-A3B7-4E85-8623-7CEFF799D671}" sibTransId="{3B4B4E48-7365-4156-9342-1777D21EB47A}"/>
    <dgm:cxn modelId="{1ECBE4E9-AD96-4439-A55B-21A3942F8B92}" type="presOf" srcId="{37521A84-0C4C-45B3-A1D6-0C3B2E3FB55B}" destId="{1B2FD761-524F-44B9-A332-0A9F05CA80F5}" srcOrd="0" destOrd="0" presId="urn:microsoft.com/office/officeart/2005/8/layout/lProcess2"/>
    <dgm:cxn modelId="{94DCF8EB-0186-4648-B249-F67F9628A76D}" type="presOf" srcId="{6B1850D2-1D96-44FC-AC55-60F1A560E605}" destId="{5E050CCD-0E91-4E0E-BEA2-49175270A804}" srcOrd="0" destOrd="0" presId="urn:microsoft.com/office/officeart/2005/8/layout/lProcess2"/>
    <dgm:cxn modelId="{544838FC-0DF6-4B1A-B340-5C5D15711A65}" srcId="{6B1850D2-1D96-44FC-AC55-60F1A560E605}" destId="{9691B27A-A64B-454D-84E4-65B2AABC3BB2}" srcOrd="1" destOrd="0" parTransId="{8C918A57-BEFF-4ABA-AC4C-112C1F3E4B94}" sibTransId="{6918FFA8-B338-4921-BD6F-DA625A921793}"/>
    <dgm:cxn modelId="{A8CBF5FE-DBEE-44A5-BF4A-7063EBB0B468}" type="presOf" srcId="{76836C65-D3EA-4B7B-9FE8-5C20C75C5056}" destId="{CC793665-3F20-4058-B1BF-AA2761649EB0}" srcOrd="1" destOrd="0" presId="urn:microsoft.com/office/officeart/2005/8/layout/lProcess2"/>
    <dgm:cxn modelId="{813B2384-6577-498E-BA19-100EFF3A91BB}" type="presParOf" srcId="{5E050CCD-0E91-4E0E-BEA2-49175270A804}" destId="{A60F0357-9F4B-4AC8-B3E6-14A9D602BAC1}" srcOrd="0" destOrd="0" presId="urn:microsoft.com/office/officeart/2005/8/layout/lProcess2"/>
    <dgm:cxn modelId="{AF634544-5924-4ED1-BAE2-88D4236A7F6A}" type="presParOf" srcId="{A60F0357-9F4B-4AC8-B3E6-14A9D602BAC1}" destId="{4F4CFBF7-2605-4293-AE2A-DD6A8D425822}" srcOrd="0" destOrd="0" presId="urn:microsoft.com/office/officeart/2005/8/layout/lProcess2"/>
    <dgm:cxn modelId="{796816D5-2FF3-45F3-AE48-A63807118D3A}" type="presParOf" srcId="{A60F0357-9F4B-4AC8-B3E6-14A9D602BAC1}" destId="{CC793665-3F20-4058-B1BF-AA2761649EB0}" srcOrd="1" destOrd="0" presId="urn:microsoft.com/office/officeart/2005/8/layout/lProcess2"/>
    <dgm:cxn modelId="{59C25326-FD0F-41DC-864C-4A9D5F7F9FE2}" type="presParOf" srcId="{A60F0357-9F4B-4AC8-B3E6-14A9D602BAC1}" destId="{4D23225A-081B-49CF-ACE0-41136102F8C5}" srcOrd="2" destOrd="0" presId="urn:microsoft.com/office/officeart/2005/8/layout/lProcess2"/>
    <dgm:cxn modelId="{A52C6048-7E5C-4D6D-BEC2-3E091549403A}" type="presParOf" srcId="{4D23225A-081B-49CF-ACE0-41136102F8C5}" destId="{FCE4CB5B-23A4-43B0-9FBF-014223B76E92}" srcOrd="0" destOrd="0" presId="urn:microsoft.com/office/officeart/2005/8/layout/lProcess2"/>
    <dgm:cxn modelId="{3C4A0071-36FD-48B8-8126-FF82ADC8D03E}" type="presParOf" srcId="{FCE4CB5B-23A4-43B0-9FBF-014223B76E92}" destId="{1B2FD761-524F-44B9-A332-0A9F05CA80F5}" srcOrd="0" destOrd="0" presId="urn:microsoft.com/office/officeart/2005/8/layout/lProcess2"/>
    <dgm:cxn modelId="{239EA583-85C5-49F7-B3EA-9FD0C148E047}" type="presParOf" srcId="{FCE4CB5B-23A4-43B0-9FBF-014223B76E92}" destId="{28621CB4-5425-4D88-BDB8-8EC0750FDF56}" srcOrd="1" destOrd="0" presId="urn:microsoft.com/office/officeart/2005/8/layout/lProcess2"/>
    <dgm:cxn modelId="{73753D21-5EF7-4A5F-8776-F8248D57405E}" type="presParOf" srcId="{FCE4CB5B-23A4-43B0-9FBF-014223B76E92}" destId="{BD5CEF85-23DA-4AA8-9121-FD9E59D5C9C5}" srcOrd="2" destOrd="0" presId="urn:microsoft.com/office/officeart/2005/8/layout/lProcess2"/>
    <dgm:cxn modelId="{F05C067B-6732-41C6-AB2F-E868FF150A61}" type="presParOf" srcId="{FCE4CB5B-23A4-43B0-9FBF-014223B76E92}" destId="{4AA726CB-2F0E-4253-AA20-A9DEC1C9E60C}" srcOrd="3" destOrd="0" presId="urn:microsoft.com/office/officeart/2005/8/layout/lProcess2"/>
    <dgm:cxn modelId="{9AD0CB4E-74FF-406B-A188-3CCE61CB94AC}" type="presParOf" srcId="{FCE4CB5B-23A4-43B0-9FBF-014223B76E92}" destId="{417088AB-C76D-4A7A-9DFF-E7456AD4C2D5}" srcOrd="4" destOrd="0" presId="urn:microsoft.com/office/officeart/2005/8/layout/lProcess2"/>
    <dgm:cxn modelId="{62AEDCEF-9E26-4BC9-8FB0-FF093851DCE2}" type="presParOf" srcId="{FCE4CB5B-23A4-43B0-9FBF-014223B76E92}" destId="{50C40227-880E-4409-BDB0-3B64330BB4D8}" srcOrd="5" destOrd="0" presId="urn:microsoft.com/office/officeart/2005/8/layout/lProcess2"/>
    <dgm:cxn modelId="{E722C2D9-3EA2-4336-8A09-010F648726E5}" type="presParOf" srcId="{FCE4CB5B-23A4-43B0-9FBF-014223B76E92}" destId="{8A6A612D-1FE7-4819-902A-A2987149900E}" srcOrd="6" destOrd="0" presId="urn:microsoft.com/office/officeart/2005/8/layout/lProcess2"/>
    <dgm:cxn modelId="{ECC087BF-C680-4A15-9DC8-8F587DF86FD0}" type="presParOf" srcId="{5E050CCD-0E91-4E0E-BEA2-49175270A804}" destId="{82F0BDE0-2E60-4B69-9921-1A9EE9CADA25}" srcOrd="1" destOrd="0" presId="urn:microsoft.com/office/officeart/2005/8/layout/lProcess2"/>
    <dgm:cxn modelId="{FEE371E7-D484-4F00-B542-6404FB5628C4}" type="presParOf" srcId="{5E050CCD-0E91-4E0E-BEA2-49175270A804}" destId="{7344BED8-2804-4F3F-BCFC-1865381C6D14}" srcOrd="2" destOrd="0" presId="urn:microsoft.com/office/officeart/2005/8/layout/lProcess2"/>
    <dgm:cxn modelId="{349E311F-1C41-489E-A10F-F16EE9B40F2D}" type="presParOf" srcId="{7344BED8-2804-4F3F-BCFC-1865381C6D14}" destId="{EF95374D-9408-4A95-98AD-F0E641F3820F}" srcOrd="0" destOrd="0" presId="urn:microsoft.com/office/officeart/2005/8/layout/lProcess2"/>
    <dgm:cxn modelId="{4109ABBB-FBA9-437A-8E2A-9DEE9C786E3E}" type="presParOf" srcId="{7344BED8-2804-4F3F-BCFC-1865381C6D14}" destId="{534F41D1-93E4-4C2C-B60E-DD1609763476}" srcOrd="1" destOrd="0" presId="urn:microsoft.com/office/officeart/2005/8/layout/lProcess2"/>
    <dgm:cxn modelId="{821C9033-2EC8-46F9-B4F0-393533762FE7}" type="presParOf" srcId="{7344BED8-2804-4F3F-BCFC-1865381C6D14}" destId="{FF3BF9EA-727F-44E8-949C-4E18D2851889}" srcOrd="2" destOrd="0" presId="urn:microsoft.com/office/officeart/2005/8/layout/lProcess2"/>
    <dgm:cxn modelId="{FF1B7F39-2651-475D-BF56-94CF2A353704}" type="presParOf" srcId="{FF3BF9EA-727F-44E8-949C-4E18D2851889}" destId="{758DCB05-156C-45EA-A964-733A21D110E7}" srcOrd="0" destOrd="0" presId="urn:microsoft.com/office/officeart/2005/8/layout/lProcess2"/>
    <dgm:cxn modelId="{18DD12CE-1DF2-4F3B-A29C-BEF41FD3B426}" type="presParOf" srcId="{758DCB05-156C-45EA-A964-733A21D110E7}" destId="{6B8B4868-EEA8-4708-B0C6-2EF50E4ED3BA}" srcOrd="0" destOrd="0" presId="urn:microsoft.com/office/officeart/2005/8/layout/lProcess2"/>
    <dgm:cxn modelId="{52E91DA4-5265-41E0-BDA6-8303544871E7}" type="presParOf" srcId="{758DCB05-156C-45EA-A964-733A21D110E7}" destId="{6A1D9A72-11C5-4A64-901B-D03D4A455946}" srcOrd="1" destOrd="0" presId="urn:microsoft.com/office/officeart/2005/8/layout/lProcess2"/>
    <dgm:cxn modelId="{583EC1CA-70F7-40F3-8573-CA6A20D25E2C}" type="presParOf" srcId="{758DCB05-156C-45EA-A964-733A21D110E7}" destId="{DE5C292D-BB63-4CD8-AE51-066A462F6EEA}" srcOrd="2" destOrd="0" presId="urn:microsoft.com/office/officeart/2005/8/layout/lProcess2"/>
    <dgm:cxn modelId="{F1274885-2C46-4220-8A19-21D207E92099}" type="presParOf" srcId="{758DCB05-156C-45EA-A964-733A21D110E7}" destId="{5B54FF0F-CF5D-4D1E-AF6B-419AE9489A19}" srcOrd="3" destOrd="0" presId="urn:microsoft.com/office/officeart/2005/8/layout/lProcess2"/>
    <dgm:cxn modelId="{D45D8D08-3CA6-4039-8DCB-8EFCAE774EA5}" type="presParOf" srcId="{758DCB05-156C-45EA-A964-733A21D110E7}" destId="{F143ACFB-2F43-4C75-BAB2-5251CFCBA56F}" srcOrd="4" destOrd="0" presId="urn:microsoft.com/office/officeart/2005/8/layout/lProcess2"/>
    <dgm:cxn modelId="{D9EB5D09-EE4B-40AB-B6A3-60C90D1C67CB}" type="presParOf" srcId="{758DCB05-156C-45EA-A964-733A21D110E7}" destId="{59A8D7C9-1C0C-4F20-AD6C-60C187D81024}" srcOrd="5" destOrd="0" presId="urn:microsoft.com/office/officeart/2005/8/layout/lProcess2"/>
    <dgm:cxn modelId="{BE4F4647-45B6-4897-9E2D-EFCC816D3052}" type="presParOf" srcId="{758DCB05-156C-45EA-A964-733A21D110E7}" destId="{9E2728E4-3B5F-486D-BCE1-4047B968DAC3}" srcOrd="6" destOrd="0" presId="urn:microsoft.com/office/officeart/2005/8/layout/lProcess2"/>
    <dgm:cxn modelId="{4D944E7D-E7C8-4DFA-B89D-EE809A06D210}" type="presParOf" srcId="{5E050CCD-0E91-4E0E-BEA2-49175270A804}" destId="{1800C1E3-FF5E-4982-A705-27267E21FA51}" srcOrd="3" destOrd="0" presId="urn:microsoft.com/office/officeart/2005/8/layout/lProcess2"/>
    <dgm:cxn modelId="{8FC77DE4-5880-4D95-8DC8-879E5E3EB5B4}" type="presParOf" srcId="{5E050CCD-0E91-4E0E-BEA2-49175270A804}" destId="{7F2300A8-642D-45F5-9850-DD2D40D122D1}" srcOrd="4" destOrd="0" presId="urn:microsoft.com/office/officeart/2005/8/layout/lProcess2"/>
    <dgm:cxn modelId="{0F36D2C8-6597-4C46-A921-29BF488D0A2A}" type="presParOf" srcId="{7F2300A8-642D-45F5-9850-DD2D40D122D1}" destId="{5D932188-2B3E-4973-8397-910864BE5E0C}" srcOrd="0" destOrd="0" presId="urn:microsoft.com/office/officeart/2005/8/layout/lProcess2"/>
    <dgm:cxn modelId="{249C6A4B-4997-4575-9B3D-D6FA6F1EAC88}" type="presParOf" srcId="{7F2300A8-642D-45F5-9850-DD2D40D122D1}" destId="{6B7B5298-8C58-4529-BEC2-F26BF48C95E4}" srcOrd="1" destOrd="0" presId="urn:microsoft.com/office/officeart/2005/8/layout/lProcess2"/>
    <dgm:cxn modelId="{2FF4C9FD-1B1C-4B2C-88D0-CABFA198B45A}" type="presParOf" srcId="{7F2300A8-642D-45F5-9850-DD2D40D122D1}" destId="{29A4BC25-A192-4709-8DF4-6C5717314EA2}" srcOrd="2" destOrd="0" presId="urn:microsoft.com/office/officeart/2005/8/layout/lProcess2"/>
    <dgm:cxn modelId="{D5A57AA4-57DD-442E-B1E0-4570AA50FD30}" type="presParOf" srcId="{29A4BC25-A192-4709-8DF4-6C5717314EA2}" destId="{BDD4EC01-8CF8-446E-B229-BDA3E9E7E885}" srcOrd="0" destOrd="0" presId="urn:microsoft.com/office/officeart/2005/8/layout/lProcess2"/>
    <dgm:cxn modelId="{447175E9-3061-4C67-8877-A085CDC98CD4}" type="presParOf" srcId="{BDD4EC01-8CF8-446E-B229-BDA3E9E7E885}" destId="{C61A8B39-0715-4A6B-B150-A081EF9819AB}" srcOrd="0" destOrd="0" presId="urn:microsoft.com/office/officeart/2005/8/layout/lProcess2"/>
    <dgm:cxn modelId="{C351886E-418F-444C-9B05-584B58F1D67C}" type="presParOf" srcId="{BDD4EC01-8CF8-446E-B229-BDA3E9E7E885}" destId="{CDFC4DEB-5B0A-4508-ABF7-EC57C8E539BD}" srcOrd="1" destOrd="0" presId="urn:microsoft.com/office/officeart/2005/8/layout/lProcess2"/>
    <dgm:cxn modelId="{E797F8D2-CC60-4C1C-BA2E-5FBB9464BA83}" type="presParOf" srcId="{BDD4EC01-8CF8-446E-B229-BDA3E9E7E885}" destId="{3B339454-95CF-4E36-A117-F106741CFEAB}" srcOrd="2" destOrd="0" presId="urn:microsoft.com/office/officeart/2005/8/layout/lProcess2"/>
    <dgm:cxn modelId="{0090E6F0-6E96-45E7-962A-BB3F69F743F9}" type="presParOf" srcId="{BDD4EC01-8CF8-446E-B229-BDA3E9E7E885}" destId="{BF16DA3A-A44C-4D4A-B7DD-F6D6B4C49FC4}" srcOrd="3" destOrd="0" presId="urn:microsoft.com/office/officeart/2005/8/layout/lProcess2"/>
    <dgm:cxn modelId="{3FA9D403-0BD5-46CC-9F17-2616BB5DEE2E}" type="presParOf" srcId="{BDD4EC01-8CF8-446E-B229-BDA3E9E7E885}" destId="{4AA88684-0926-474D-9E5D-7C2BD9676073}" srcOrd="4" destOrd="0" presId="urn:microsoft.com/office/officeart/2005/8/layout/lProcess2"/>
    <dgm:cxn modelId="{551309D2-30B5-4EAE-8F85-C45382016CB1}" type="presParOf" srcId="{BDD4EC01-8CF8-446E-B229-BDA3E9E7E885}" destId="{94524D03-64E6-4DDB-ACDD-175D4879074B}" srcOrd="5" destOrd="0" presId="urn:microsoft.com/office/officeart/2005/8/layout/lProcess2"/>
    <dgm:cxn modelId="{B348910C-5079-41AE-B042-B61FEAF6A98C}" type="presParOf" srcId="{BDD4EC01-8CF8-446E-B229-BDA3E9E7E885}" destId="{85A343B8-78F7-47E3-AF1B-5D492206DF86}" srcOrd="6" destOrd="0" presId="urn:microsoft.com/office/officeart/2005/8/layout/lProcess2"/>
    <dgm:cxn modelId="{227DB8D9-32BB-43B4-B9A6-7A786CF37597}" type="presParOf" srcId="{5E050CCD-0E91-4E0E-BEA2-49175270A804}" destId="{7991F788-C735-47AB-BDA7-6F3B1C95E4DE}" srcOrd="5" destOrd="0" presId="urn:microsoft.com/office/officeart/2005/8/layout/lProcess2"/>
    <dgm:cxn modelId="{E44F5E0E-6D23-4C23-BE5B-176E940553E6}" type="presParOf" srcId="{5E050CCD-0E91-4E0E-BEA2-49175270A804}" destId="{8B83A32D-5941-4051-96C9-8F2B63AD20C5}" srcOrd="6" destOrd="0" presId="urn:microsoft.com/office/officeart/2005/8/layout/lProcess2"/>
    <dgm:cxn modelId="{7A0E94C2-5AC0-414E-A999-A6F0E31C97BF}" type="presParOf" srcId="{8B83A32D-5941-4051-96C9-8F2B63AD20C5}" destId="{AF2B4346-83D5-4C92-A855-83611F0EC767}" srcOrd="0" destOrd="0" presId="urn:microsoft.com/office/officeart/2005/8/layout/lProcess2"/>
    <dgm:cxn modelId="{69854EBE-7AA5-49D0-94F4-E2B0D47463CE}" type="presParOf" srcId="{8B83A32D-5941-4051-96C9-8F2B63AD20C5}" destId="{A069FD09-EAD2-4587-86F2-D10667C402AB}" srcOrd="1" destOrd="0" presId="urn:microsoft.com/office/officeart/2005/8/layout/lProcess2"/>
    <dgm:cxn modelId="{3D169CF7-9736-4925-869E-D9287B2F8F16}" type="presParOf" srcId="{8B83A32D-5941-4051-96C9-8F2B63AD20C5}" destId="{A2910D53-CA3D-491E-8010-69D88E06922A}" srcOrd="2" destOrd="0" presId="urn:microsoft.com/office/officeart/2005/8/layout/lProcess2"/>
    <dgm:cxn modelId="{AF0DCFB4-116C-4868-9E9C-7FCE6819805C}" type="presParOf" srcId="{A2910D53-CA3D-491E-8010-69D88E06922A}" destId="{D6E3938E-6489-4364-ABF1-7DF716ED1261}" srcOrd="0" destOrd="0" presId="urn:microsoft.com/office/officeart/2005/8/layout/lProcess2"/>
    <dgm:cxn modelId="{FFC9310A-BD52-4C8A-A3AF-BAC5B829D472}" type="presParOf" srcId="{D6E3938E-6489-4364-ABF1-7DF716ED1261}" destId="{825C0232-B3DC-44A4-8B09-EF11B4B3F308}" srcOrd="0" destOrd="0" presId="urn:microsoft.com/office/officeart/2005/8/layout/lProcess2"/>
    <dgm:cxn modelId="{CB0B6550-D3BD-4434-8939-376CEEF776A7}" type="presParOf" srcId="{D6E3938E-6489-4364-ABF1-7DF716ED1261}" destId="{D58C903C-ABC0-46CF-920A-4E529C7629FA}" srcOrd="1" destOrd="0" presId="urn:microsoft.com/office/officeart/2005/8/layout/lProcess2"/>
    <dgm:cxn modelId="{849C0280-754D-420F-B080-7235D1CFDDFC}" type="presParOf" srcId="{D6E3938E-6489-4364-ABF1-7DF716ED1261}" destId="{9641359B-18A4-4875-8807-92B10BBE4F41}" srcOrd="2" destOrd="0" presId="urn:microsoft.com/office/officeart/2005/8/layout/lProcess2"/>
    <dgm:cxn modelId="{28BD99C4-A418-4C1A-94F3-1580DA05B13F}" type="presParOf" srcId="{D6E3938E-6489-4364-ABF1-7DF716ED1261}" destId="{318C2EFA-A68E-41D8-A2B4-1FE40C55444D}" srcOrd="3" destOrd="0" presId="urn:microsoft.com/office/officeart/2005/8/layout/lProcess2"/>
    <dgm:cxn modelId="{4EC83FBB-BD11-4D8D-A254-CE96D3CAF569}" type="presParOf" srcId="{D6E3938E-6489-4364-ABF1-7DF716ED1261}" destId="{991E05CB-C0B0-4B7A-A6B7-1EA418C84447}" srcOrd="4" destOrd="0" presId="urn:microsoft.com/office/officeart/2005/8/layout/lProcess2"/>
    <dgm:cxn modelId="{381C774F-4036-4B02-A186-4A983620BB19}" type="presParOf" srcId="{D6E3938E-6489-4364-ABF1-7DF716ED1261}" destId="{24A2256A-619B-4BB9-8C4A-F7A33FB376D6}" srcOrd="5" destOrd="0" presId="urn:microsoft.com/office/officeart/2005/8/layout/lProcess2"/>
    <dgm:cxn modelId="{D285A9D2-5EC2-46F1-BD36-62B9EAAD9C97}" type="presParOf" srcId="{D6E3938E-6489-4364-ABF1-7DF716ED1261}" destId="{1BD7CBE0-0345-4FBE-A711-90F1C9342DF4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1850D2-1D96-44FC-AC55-60F1A560E605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</dgm:pt>
    <dgm:pt modelId="{76836C65-D3EA-4B7B-9FE8-5C20C75C5056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71C0B677-3F94-46AA-94CC-5961C08AB1FA}" type="parTrans" cxnId="{535C7DA2-03F9-4883-89B4-9CB1EE85E1E7}">
      <dgm:prSet/>
      <dgm:spPr/>
      <dgm:t>
        <a:bodyPr/>
        <a:lstStyle/>
        <a:p>
          <a:endParaRPr lang="en-US"/>
        </a:p>
      </dgm:t>
    </dgm:pt>
    <dgm:pt modelId="{B4CF8B17-A6E0-448C-8AB1-37CA62695196}" type="sibTrans" cxnId="{535C7DA2-03F9-4883-89B4-9CB1EE85E1E7}">
      <dgm:prSet/>
      <dgm:spPr/>
      <dgm:t>
        <a:bodyPr/>
        <a:lstStyle/>
        <a:p>
          <a:endParaRPr lang="en-US"/>
        </a:p>
      </dgm:t>
    </dgm:pt>
    <dgm:pt modelId="{958B3A92-6811-4617-AF78-70C0902F8656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Product Size Varies </a:t>
          </a:r>
        </a:p>
      </dgm:t>
    </dgm:pt>
    <dgm:pt modelId="{F5D40CA8-2C14-411B-8A4A-BB34F46870E8}" type="sibTrans" cxnId="{64035ACF-B5AA-4AC0-A817-0039B1AE1FD4}">
      <dgm:prSet/>
      <dgm:spPr/>
      <dgm:t>
        <a:bodyPr/>
        <a:lstStyle/>
        <a:p>
          <a:endParaRPr lang="en-US"/>
        </a:p>
      </dgm:t>
    </dgm:pt>
    <dgm:pt modelId="{4BE30EF4-7A8B-405F-902D-8A80269CADD3}" type="parTrans" cxnId="{64035ACF-B5AA-4AC0-A817-0039B1AE1FD4}">
      <dgm:prSet/>
      <dgm:spPr/>
      <dgm:t>
        <a:bodyPr/>
        <a:lstStyle/>
        <a:p>
          <a:endParaRPr lang="en-US"/>
        </a:p>
      </dgm:t>
    </dgm:pt>
    <dgm:pt modelId="{BA50AF79-7D41-4173-AE7D-FAA8FEC0ACD7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 err="1">
              <a:latin typeface="Calibri" pitchFamily="34" charset="0"/>
            </a:rPr>
            <a:t>Distrib</a:t>
          </a:r>
          <a:r>
            <a:rPr lang="en-US" sz="1800" dirty="0">
              <a:latin typeface="Calibri" pitchFamily="34" charset="0"/>
            </a:rPr>
            <a:t>.# XXXXX</a:t>
          </a:r>
        </a:p>
      </dgm:t>
    </dgm:pt>
    <dgm:pt modelId="{8828DE08-F7A0-4B81-9357-B900004BD9C8}" type="parTrans" cxnId="{59CCDD2C-A73C-435A-B715-5C6E87ABD856}">
      <dgm:prSet/>
      <dgm:spPr/>
      <dgm:t>
        <a:bodyPr/>
        <a:lstStyle/>
        <a:p>
          <a:endParaRPr lang="en-US"/>
        </a:p>
      </dgm:t>
    </dgm:pt>
    <dgm:pt modelId="{DB0E3ED1-E643-42E8-B3F3-1A8948F28272}" type="sibTrans" cxnId="{59CCDD2C-A73C-435A-B715-5C6E87ABD856}">
      <dgm:prSet/>
      <dgm:spPr/>
      <dgm:t>
        <a:bodyPr/>
        <a:lstStyle/>
        <a:p>
          <a:endParaRPr lang="en-US"/>
        </a:p>
      </dgm:t>
    </dgm:pt>
    <dgm:pt modelId="{0D20CBEB-6BB6-4AB7-A8F6-C9F6E4B56E5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Calibri" pitchFamily="34" charset="0"/>
            </a:rPr>
            <a:t>JVL SKU# 103547</a:t>
          </a:r>
        </a:p>
      </dgm:t>
    </dgm:pt>
    <dgm:pt modelId="{DA444396-FFC3-4F13-B337-2718387AAB7D}" type="sibTrans" cxnId="{455928D6-84DC-4121-8F13-DF8F0A7067A6}">
      <dgm:prSet/>
      <dgm:spPr/>
      <dgm:t>
        <a:bodyPr/>
        <a:lstStyle/>
        <a:p>
          <a:endParaRPr lang="en-US"/>
        </a:p>
      </dgm:t>
    </dgm:pt>
    <dgm:pt modelId="{5692D1CF-89FD-4D57-8AF5-2F07287A9769}" type="parTrans" cxnId="{455928D6-84DC-4121-8F13-DF8F0A7067A6}">
      <dgm:prSet/>
      <dgm:spPr/>
      <dgm:t>
        <a:bodyPr/>
        <a:lstStyle/>
        <a:p>
          <a:endParaRPr lang="en-US"/>
        </a:p>
      </dgm:t>
    </dgm:pt>
    <dgm:pt modelId="{5E050CCD-0E91-4E0E-BEA2-49175270A804}" type="pres">
      <dgm:prSet presAssocID="{6B1850D2-1D96-44FC-AC55-60F1A560E605}" presName="theList" presStyleCnt="0">
        <dgm:presLayoutVars>
          <dgm:dir/>
          <dgm:animLvl val="lvl"/>
          <dgm:resizeHandles val="exact"/>
        </dgm:presLayoutVars>
      </dgm:prSet>
      <dgm:spPr/>
    </dgm:pt>
    <dgm:pt modelId="{A60F0357-9F4B-4AC8-B3E6-14A9D602BAC1}" type="pres">
      <dgm:prSet presAssocID="{76836C65-D3EA-4B7B-9FE8-5C20C75C5056}" presName="compNode" presStyleCnt="0"/>
      <dgm:spPr/>
    </dgm:pt>
    <dgm:pt modelId="{4F4CFBF7-2605-4293-AE2A-DD6A8D425822}" type="pres">
      <dgm:prSet presAssocID="{76836C65-D3EA-4B7B-9FE8-5C20C75C5056}" presName="aNode" presStyleLbl="bgShp" presStyleIdx="0" presStyleCnt="1"/>
      <dgm:spPr/>
    </dgm:pt>
    <dgm:pt modelId="{CC793665-3F20-4058-B1BF-AA2761649EB0}" type="pres">
      <dgm:prSet presAssocID="{76836C65-D3EA-4B7B-9FE8-5C20C75C5056}" presName="textNode" presStyleLbl="bgShp" presStyleIdx="0" presStyleCnt="1"/>
      <dgm:spPr/>
    </dgm:pt>
    <dgm:pt modelId="{4D23225A-081B-49CF-ACE0-41136102F8C5}" type="pres">
      <dgm:prSet presAssocID="{76836C65-D3EA-4B7B-9FE8-5C20C75C5056}" presName="compChildNode" presStyleCnt="0"/>
      <dgm:spPr/>
    </dgm:pt>
    <dgm:pt modelId="{FCE4CB5B-23A4-43B0-9FBF-014223B76E92}" type="pres">
      <dgm:prSet presAssocID="{76836C65-D3EA-4B7B-9FE8-5C20C75C5056}" presName="theInnerList" presStyleCnt="0"/>
      <dgm:spPr/>
    </dgm:pt>
    <dgm:pt modelId="{DB119A61-47D9-42D9-8497-BAC0A10784FE}" type="pres">
      <dgm:prSet presAssocID="{0D20CBEB-6BB6-4AB7-A8F6-C9F6E4B56E50}" presName="childNode" presStyleLbl="node1" presStyleIdx="0" presStyleCnt="3" custScaleX="97252" custScaleY="45533" custLinFactNeighborX="-1086" custLinFactNeighborY="54760">
        <dgm:presLayoutVars>
          <dgm:bulletEnabled val="1"/>
        </dgm:presLayoutVars>
      </dgm:prSet>
      <dgm:spPr>
        <a:prstGeom prst="rect">
          <a:avLst/>
        </a:prstGeom>
      </dgm:spPr>
    </dgm:pt>
    <dgm:pt modelId="{9B9E6FC9-D73C-4E99-B1B3-3BBFA24640EC}" type="pres">
      <dgm:prSet presAssocID="{0D20CBEB-6BB6-4AB7-A8F6-C9F6E4B56E50}" presName="aSpace2" presStyleCnt="0"/>
      <dgm:spPr/>
    </dgm:pt>
    <dgm:pt modelId="{7A76195E-A408-45DF-9D56-EEBE373AC43A}" type="pres">
      <dgm:prSet presAssocID="{958B3A92-6811-4617-AF78-70C0902F8656}" presName="childNode" presStyleLbl="node1" presStyleIdx="1" presStyleCnt="3" custScaleX="98152" custScaleY="43661" custLinFactNeighborX="-126" custLinFactNeighborY="38529">
        <dgm:presLayoutVars>
          <dgm:bulletEnabled val="1"/>
        </dgm:presLayoutVars>
      </dgm:prSet>
      <dgm:spPr>
        <a:prstGeom prst="rect">
          <a:avLst/>
        </a:prstGeom>
      </dgm:spPr>
    </dgm:pt>
    <dgm:pt modelId="{D87CA2FC-986D-4C08-8E68-B78A17688A54}" type="pres">
      <dgm:prSet presAssocID="{958B3A92-6811-4617-AF78-70C0902F8656}" presName="aSpace2" presStyleCnt="0"/>
      <dgm:spPr/>
    </dgm:pt>
    <dgm:pt modelId="{0D5735E3-72E7-46CD-BD0A-8DDF96287231}" type="pres">
      <dgm:prSet presAssocID="{BA50AF79-7D41-4173-AE7D-FAA8FEC0ACD7}" presName="childNode" presStyleLbl="node1" presStyleIdx="2" presStyleCnt="3" custScaleY="33012" custLinFactNeighborX="750" custLinFactNeighborY="1346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1625A102-5359-45A2-AC1A-08BF547357FE}" type="presOf" srcId="{BA50AF79-7D41-4173-AE7D-FAA8FEC0ACD7}" destId="{0D5735E3-72E7-46CD-BD0A-8DDF96287231}" srcOrd="0" destOrd="0" presId="urn:microsoft.com/office/officeart/2005/8/layout/lProcess2"/>
    <dgm:cxn modelId="{59CCDD2C-A73C-435A-B715-5C6E87ABD856}" srcId="{76836C65-D3EA-4B7B-9FE8-5C20C75C5056}" destId="{BA50AF79-7D41-4173-AE7D-FAA8FEC0ACD7}" srcOrd="2" destOrd="0" parTransId="{8828DE08-F7A0-4B81-9357-B900004BD9C8}" sibTransId="{DB0E3ED1-E643-42E8-B3F3-1A8948F28272}"/>
    <dgm:cxn modelId="{ED8A9C57-F0A8-40CF-8CB6-2BE44CE6C7D5}" type="presOf" srcId="{76836C65-D3EA-4B7B-9FE8-5C20C75C5056}" destId="{CC793665-3F20-4058-B1BF-AA2761649EB0}" srcOrd="1" destOrd="0" presId="urn:microsoft.com/office/officeart/2005/8/layout/lProcess2"/>
    <dgm:cxn modelId="{D13C2569-658B-41BA-B4CD-F0ABB829D8CD}" type="presOf" srcId="{958B3A92-6811-4617-AF78-70C0902F8656}" destId="{7A76195E-A408-45DF-9D56-EEBE373AC43A}" srcOrd="0" destOrd="0" presId="urn:microsoft.com/office/officeart/2005/8/layout/lProcess2"/>
    <dgm:cxn modelId="{32BD5C73-D074-4D71-B1C8-E25267192371}" type="presOf" srcId="{76836C65-D3EA-4B7B-9FE8-5C20C75C5056}" destId="{4F4CFBF7-2605-4293-AE2A-DD6A8D425822}" srcOrd="0" destOrd="0" presId="urn:microsoft.com/office/officeart/2005/8/layout/lProcess2"/>
    <dgm:cxn modelId="{535C7DA2-03F9-4883-89B4-9CB1EE85E1E7}" srcId="{6B1850D2-1D96-44FC-AC55-60F1A560E605}" destId="{76836C65-D3EA-4B7B-9FE8-5C20C75C5056}" srcOrd="0" destOrd="0" parTransId="{71C0B677-3F94-46AA-94CC-5961C08AB1FA}" sibTransId="{B4CF8B17-A6E0-448C-8AB1-37CA62695196}"/>
    <dgm:cxn modelId="{64035ACF-B5AA-4AC0-A817-0039B1AE1FD4}" srcId="{76836C65-D3EA-4B7B-9FE8-5C20C75C5056}" destId="{958B3A92-6811-4617-AF78-70C0902F8656}" srcOrd="1" destOrd="0" parTransId="{4BE30EF4-7A8B-405F-902D-8A80269CADD3}" sibTransId="{F5D40CA8-2C14-411B-8A4A-BB34F46870E8}"/>
    <dgm:cxn modelId="{7B9EAAD5-55ED-4006-97D4-93C0351C9D28}" type="presOf" srcId="{0D20CBEB-6BB6-4AB7-A8F6-C9F6E4B56E50}" destId="{DB119A61-47D9-42D9-8497-BAC0A10784FE}" srcOrd="0" destOrd="0" presId="urn:microsoft.com/office/officeart/2005/8/layout/lProcess2"/>
    <dgm:cxn modelId="{455928D6-84DC-4121-8F13-DF8F0A7067A6}" srcId="{76836C65-D3EA-4B7B-9FE8-5C20C75C5056}" destId="{0D20CBEB-6BB6-4AB7-A8F6-C9F6E4B56E50}" srcOrd="0" destOrd="0" parTransId="{5692D1CF-89FD-4D57-8AF5-2F07287A9769}" sibTransId="{DA444396-FFC3-4F13-B337-2718387AAB7D}"/>
    <dgm:cxn modelId="{C72FA0EE-3B0A-4D9A-9D92-F07548EC7669}" type="presOf" srcId="{6B1850D2-1D96-44FC-AC55-60F1A560E605}" destId="{5E050CCD-0E91-4E0E-BEA2-49175270A804}" srcOrd="0" destOrd="0" presId="urn:microsoft.com/office/officeart/2005/8/layout/lProcess2"/>
    <dgm:cxn modelId="{EF921006-8A00-4E13-8120-1928A71D64D8}" type="presParOf" srcId="{5E050CCD-0E91-4E0E-BEA2-49175270A804}" destId="{A60F0357-9F4B-4AC8-B3E6-14A9D602BAC1}" srcOrd="0" destOrd="0" presId="urn:microsoft.com/office/officeart/2005/8/layout/lProcess2"/>
    <dgm:cxn modelId="{A3D098DD-CB49-4E53-80FF-7C5DC017B50B}" type="presParOf" srcId="{A60F0357-9F4B-4AC8-B3E6-14A9D602BAC1}" destId="{4F4CFBF7-2605-4293-AE2A-DD6A8D425822}" srcOrd="0" destOrd="0" presId="urn:microsoft.com/office/officeart/2005/8/layout/lProcess2"/>
    <dgm:cxn modelId="{E7B8AC15-7AF0-46BA-9D48-099AE5C00A90}" type="presParOf" srcId="{A60F0357-9F4B-4AC8-B3E6-14A9D602BAC1}" destId="{CC793665-3F20-4058-B1BF-AA2761649EB0}" srcOrd="1" destOrd="0" presId="urn:microsoft.com/office/officeart/2005/8/layout/lProcess2"/>
    <dgm:cxn modelId="{1D249D51-EC2B-469F-B52B-6BF6DF5D7F75}" type="presParOf" srcId="{A60F0357-9F4B-4AC8-B3E6-14A9D602BAC1}" destId="{4D23225A-081B-49CF-ACE0-41136102F8C5}" srcOrd="2" destOrd="0" presId="urn:microsoft.com/office/officeart/2005/8/layout/lProcess2"/>
    <dgm:cxn modelId="{B72FBEA8-AB2C-4482-916A-7959B6DEC047}" type="presParOf" srcId="{4D23225A-081B-49CF-ACE0-41136102F8C5}" destId="{FCE4CB5B-23A4-43B0-9FBF-014223B76E92}" srcOrd="0" destOrd="0" presId="urn:microsoft.com/office/officeart/2005/8/layout/lProcess2"/>
    <dgm:cxn modelId="{F55859F7-271E-4727-BCA6-10E89DD22853}" type="presParOf" srcId="{FCE4CB5B-23A4-43B0-9FBF-014223B76E92}" destId="{DB119A61-47D9-42D9-8497-BAC0A10784FE}" srcOrd="0" destOrd="0" presId="urn:microsoft.com/office/officeart/2005/8/layout/lProcess2"/>
    <dgm:cxn modelId="{F8240FD5-B20A-41BD-8C5A-EB3A0B02F3F7}" type="presParOf" srcId="{FCE4CB5B-23A4-43B0-9FBF-014223B76E92}" destId="{9B9E6FC9-D73C-4E99-B1B3-3BBFA24640EC}" srcOrd="1" destOrd="0" presId="urn:microsoft.com/office/officeart/2005/8/layout/lProcess2"/>
    <dgm:cxn modelId="{56CEE800-5EC2-49BA-8301-D88EC5637C8E}" type="presParOf" srcId="{FCE4CB5B-23A4-43B0-9FBF-014223B76E92}" destId="{7A76195E-A408-45DF-9D56-EEBE373AC43A}" srcOrd="2" destOrd="0" presId="urn:microsoft.com/office/officeart/2005/8/layout/lProcess2"/>
    <dgm:cxn modelId="{10E10CEC-61E6-41B7-B319-343469CE5AB0}" type="presParOf" srcId="{FCE4CB5B-23A4-43B0-9FBF-014223B76E92}" destId="{D87CA2FC-986D-4C08-8E68-B78A17688A54}" srcOrd="3" destOrd="0" presId="urn:microsoft.com/office/officeart/2005/8/layout/lProcess2"/>
    <dgm:cxn modelId="{15C1466D-310D-4886-8912-E99C1E386CF1}" type="presParOf" srcId="{FCE4CB5B-23A4-43B0-9FBF-014223B76E92}" destId="{0D5735E3-72E7-46CD-BD0A-8DDF9628723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1850D2-1D96-44FC-AC55-60F1A560E605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</dgm:pt>
    <dgm:pt modelId="{76836C65-D3EA-4B7B-9FE8-5C20C75C5056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71C0B677-3F94-46AA-94CC-5961C08AB1FA}" type="parTrans" cxnId="{535C7DA2-03F9-4883-89B4-9CB1EE85E1E7}">
      <dgm:prSet/>
      <dgm:spPr/>
      <dgm:t>
        <a:bodyPr/>
        <a:lstStyle/>
        <a:p>
          <a:endParaRPr lang="en-US"/>
        </a:p>
      </dgm:t>
    </dgm:pt>
    <dgm:pt modelId="{B4CF8B17-A6E0-448C-8AB1-37CA62695196}" type="sibTrans" cxnId="{535C7DA2-03F9-4883-89B4-9CB1EE85E1E7}">
      <dgm:prSet/>
      <dgm:spPr/>
      <dgm:t>
        <a:bodyPr/>
        <a:lstStyle/>
        <a:p>
          <a:endParaRPr lang="en-US"/>
        </a:p>
      </dgm:t>
    </dgm:pt>
    <dgm:pt modelId="{958B3A92-6811-4617-AF78-70C0902F8656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latin typeface="Calibri" pitchFamily="34" charset="0"/>
            </a:rPr>
            <a:t>Product Size Varies </a:t>
          </a:r>
        </a:p>
      </dgm:t>
    </dgm:pt>
    <dgm:pt modelId="{F5D40CA8-2C14-411B-8A4A-BB34F46870E8}" type="sibTrans" cxnId="{64035ACF-B5AA-4AC0-A817-0039B1AE1FD4}">
      <dgm:prSet/>
      <dgm:spPr/>
      <dgm:t>
        <a:bodyPr/>
        <a:lstStyle/>
        <a:p>
          <a:endParaRPr lang="en-US"/>
        </a:p>
      </dgm:t>
    </dgm:pt>
    <dgm:pt modelId="{4BE30EF4-7A8B-405F-902D-8A80269CADD3}" type="parTrans" cxnId="{64035ACF-B5AA-4AC0-A817-0039B1AE1FD4}">
      <dgm:prSet/>
      <dgm:spPr/>
      <dgm:t>
        <a:bodyPr/>
        <a:lstStyle/>
        <a:p>
          <a:endParaRPr lang="en-US"/>
        </a:p>
      </dgm:t>
    </dgm:pt>
    <dgm:pt modelId="{BA50AF79-7D41-4173-AE7D-FAA8FEC0ACD7}">
      <dgm:prSet custT="1"/>
      <dgm:spPr>
        <a:solidFill>
          <a:schemeClr val="tx1"/>
        </a:solidFill>
      </dgm:spPr>
      <dgm:t>
        <a:bodyPr/>
        <a:lstStyle/>
        <a:p>
          <a:r>
            <a:rPr lang="en-US" sz="1800" dirty="0" err="1">
              <a:latin typeface="Calibri" pitchFamily="34" charset="0"/>
            </a:rPr>
            <a:t>Distrib</a:t>
          </a:r>
          <a:r>
            <a:rPr lang="en-US" sz="1800" dirty="0">
              <a:latin typeface="Calibri" pitchFamily="34" charset="0"/>
            </a:rPr>
            <a:t>.# XXXXX</a:t>
          </a:r>
        </a:p>
      </dgm:t>
    </dgm:pt>
    <dgm:pt modelId="{8828DE08-F7A0-4B81-9357-B900004BD9C8}" type="parTrans" cxnId="{59CCDD2C-A73C-435A-B715-5C6E87ABD856}">
      <dgm:prSet/>
      <dgm:spPr/>
      <dgm:t>
        <a:bodyPr/>
        <a:lstStyle/>
        <a:p>
          <a:endParaRPr lang="en-US"/>
        </a:p>
      </dgm:t>
    </dgm:pt>
    <dgm:pt modelId="{DB0E3ED1-E643-42E8-B3F3-1A8948F28272}" type="sibTrans" cxnId="{59CCDD2C-A73C-435A-B715-5C6E87ABD856}">
      <dgm:prSet/>
      <dgm:spPr/>
      <dgm:t>
        <a:bodyPr/>
        <a:lstStyle/>
        <a:p>
          <a:endParaRPr lang="en-US"/>
        </a:p>
      </dgm:t>
    </dgm:pt>
    <dgm:pt modelId="{0D20CBEB-6BB6-4AB7-A8F6-C9F6E4B56E50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  <a:latin typeface="Calibri" pitchFamily="34" charset="0"/>
            </a:rPr>
            <a:t>JVL SKU# 101533</a:t>
          </a:r>
        </a:p>
      </dgm:t>
    </dgm:pt>
    <dgm:pt modelId="{DA444396-FFC3-4F13-B337-2718387AAB7D}" type="sibTrans" cxnId="{455928D6-84DC-4121-8F13-DF8F0A7067A6}">
      <dgm:prSet/>
      <dgm:spPr/>
      <dgm:t>
        <a:bodyPr/>
        <a:lstStyle/>
        <a:p>
          <a:endParaRPr lang="en-US"/>
        </a:p>
      </dgm:t>
    </dgm:pt>
    <dgm:pt modelId="{5692D1CF-89FD-4D57-8AF5-2F07287A9769}" type="parTrans" cxnId="{455928D6-84DC-4121-8F13-DF8F0A7067A6}">
      <dgm:prSet/>
      <dgm:spPr/>
      <dgm:t>
        <a:bodyPr/>
        <a:lstStyle/>
        <a:p>
          <a:endParaRPr lang="en-US"/>
        </a:p>
      </dgm:t>
    </dgm:pt>
    <dgm:pt modelId="{5E050CCD-0E91-4E0E-BEA2-49175270A804}" type="pres">
      <dgm:prSet presAssocID="{6B1850D2-1D96-44FC-AC55-60F1A560E605}" presName="theList" presStyleCnt="0">
        <dgm:presLayoutVars>
          <dgm:dir/>
          <dgm:animLvl val="lvl"/>
          <dgm:resizeHandles val="exact"/>
        </dgm:presLayoutVars>
      </dgm:prSet>
      <dgm:spPr/>
    </dgm:pt>
    <dgm:pt modelId="{A60F0357-9F4B-4AC8-B3E6-14A9D602BAC1}" type="pres">
      <dgm:prSet presAssocID="{76836C65-D3EA-4B7B-9FE8-5C20C75C5056}" presName="compNode" presStyleCnt="0"/>
      <dgm:spPr/>
    </dgm:pt>
    <dgm:pt modelId="{4F4CFBF7-2605-4293-AE2A-DD6A8D425822}" type="pres">
      <dgm:prSet presAssocID="{76836C65-D3EA-4B7B-9FE8-5C20C75C5056}" presName="aNode" presStyleLbl="bgShp" presStyleIdx="0" presStyleCnt="1" custLinFactX="-27071" custLinFactNeighborX="-100000" custLinFactNeighborY="-5152"/>
      <dgm:spPr/>
    </dgm:pt>
    <dgm:pt modelId="{CC793665-3F20-4058-B1BF-AA2761649EB0}" type="pres">
      <dgm:prSet presAssocID="{76836C65-D3EA-4B7B-9FE8-5C20C75C5056}" presName="textNode" presStyleLbl="bgShp" presStyleIdx="0" presStyleCnt="1"/>
      <dgm:spPr/>
    </dgm:pt>
    <dgm:pt modelId="{4D23225A-081B-49CF-ACE0-41136102F8C5}" type="pres">
      <dgm:prSet presAssocID="{76836C65-D3EA-4B7B-9FE8-5C20C75C5056}" presName="compChildNode" presStyleCnt="0"/>
      <dgm:spPr/>
    </dgm:pt>
    <dgm:pt modelId="{FCE4CB5B-23A4-43B0-9FBF-014223B76E92}" type="pres">
      <dgm:prSet presAssocID="{76836C65-D3EA-4B7B-9FE8-5C20C75C5056}" presName="theInnerList" presStyleCnt="0"/>
      <dgm:spPr/>
    </dgm:pt>
    <dgm:pt modelId="{DB119A61-47D9-42D9-8497-BAC0A10784FE}" type="pres">
      <dgm:prSet presAssocID="{0D20CBEB-6BB6-4AB7-A8F6-C9F6E4B56E50}" presName="childNode" presStyleLbl="node1" presStyleIdx="0" presStyleCnt="3" custScaleX="97252" custScaleY="45533" custLinFactNeighborX="-1086" custLinFactNeighborY="54760">
        <dgm:presLayoutVars>
          <dgm:bulletEnabled val="1"/>
        </dgm:presLayoutVars>
      </dgm:prSet>
      <dgm:spPr>
        <a:prstGeom prst="rect">
          <a:avLst/>
        </a:prstGeom>
      </dgm:spPr>
    </dgm:pt>
    <dgm:pt modelId="{9B9E6FC9-D73C-4E99-B1B3-3BBFA24640EC}" type="pres">
      <dgm:prSet presAssocID="{0D20CBEB-6BB6-4AB7-A8F6-C9F6E4B56E50}" presName="aSpace2" presStyleCnt="0"/>
      <dgm:spPr/>
    </dgm:pt>
    <dgm:pt modelId="{7A76195E-A408-45DF-9D56-EEBE373AC43A}" type="pres">
      <dgm:prSet presAssocID="{958B3A92-6811-4617-AF78-70C0902F8656}" presName="childNode" presStyleLbl="node1" presStyleIdx="1" presStyleCnt="3" custScaleX="98152" custScaleY="43661" custLinFactNeighborX="-126" custLinFactNeighborY="38529">
        <dgm:presLayoutVars>
          <dgm:bulletEnabled val="1"/>
        </dgm:presLayoutVars>
      </dgm:prSet>
      <dgm:spPr>
        <a:prstGeom prst="rect">
          <a:avLst/>
        </a:prstGeom>
      </dgm:spPr>
    </dgm:pt>
    <dgm:pt modelId="{D87CA2FC-986D-4C08-8E68-B78A17688A54}" type="pres">
      <dgm:prSet presAssocID="{958B3A92-6811-4617-AF78-70C0902F8656}" presName="aSpace2" presStyleCnt="0"/>
      <dgm:spPr/>
    </dgm:pt>
    <dgm:pt modelId="{0D5735E3-72E7-46CD-BD0A-8DDF96287231}" type="pres">
      <dgm:prSet presAssocID="{BA50AF79-7D41-4173-AE7D-FAA8FEC0ACD7}" presName="childNode" presStyleLbl="node1" presStyleIdx="2" presStyleCnt="3" custScaleY="33012" custLinFactNeighborX="750" custLinFactNeighborY="15899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59CCDD2C-A73C-435A-B715-5C6E87ABD856}" srcId="{76836C65-D3EA-4B7B-9FE8-5C20C75C5056}" destId="{BA50AF79-7D41-4173-AE7D-FAA8FEC0ACD7}" srcOrd="2" destOrd="0" parTransId="{8828DE08-F7A0-4B81-9357-B900004BD9C8}" sibTransId="{DB0E3ED1-E643-42E8-B3F3-1A8948F28272}"/>
    <dgm:cxn modelId="{0A224337-544F-443B-8E0B-74ABDD0F02C8}" type="presOf" srcId="{76836C65-D3EA-4B7B-9FE8-5C20C75C5056}" destId="{CC793665-3F20-4058-B1BF-AA2761649EB0}" srcOrd="1" destOrd="0" presId="urn:microsoft.com/office/officeart/2005/8/layout/lProcess2"/>
    <dgm:cxn modelId="{AFE1483C-1500-4E87-8209-BCF652641249}" type="presOf" srcId="{76836C65-D3EA-4B7B-9FE8-5C20C75C5056}" destId="{4F4CFBF7-2605-4293-AE2A-DD6A8D425822}" srcOrd="0" destOrd="0" presId="urn:microsoft.com/office/officeart/2005/8/layout/lProcess2"/>
    <dgm:cxn modelId="{41967E5A-C9ED-4CE4-83DE-BD5F59DA07DA}" type="presOf" srcId="{0D20CBEB-6BB6-4AB7-A8F6-C9F6E4B56E50}" destId="{DB119A61-47D9-42D9-8497-BAC0A10784FE}" srcOrd="0" destOrd="0" presId="urn:microsoft.com/office/officeart/2005/8/layout/lProcess2"/>
    <dgm:cxn modelId="{7C56165F-0373-4290-BDC3-6F43121784DA}" type="presOf" srcId="{BA50AF79-7D41-4173-AE7D-FAA8FEC0ACD7}" destId="{0D5735E3-72E7-46CD-BD0A-8DDF96287231}" srcOrd="0" destOrd="0" presId="urn:microsoft.com/office/officeart/2005/8/layout/lProcess2"/>
    <dgm:cxn modelId="{0F3C8A74-5CF9-4B96-8977-BF44C21CD083}" type="presOf" srcId="{6B1850D2-1D96-44FC-AC55-60F1A560E605}" destId="{5E050CCD-0E91-4E0E-BEA2-49175270A804}" srcOrd="0" destOrd="0" presId="urn:microsoft.com/office/officeart/2005/8/layout/lProcess2"/>
    <dgm:cxn modelId="{535C7DA2-03F9-4883-89B4-9CB1EE85E1E7}" srcId="{6B1850D2-1D96-44FC-AC55-60F1A560E605}" destId="{76836C65-D3EA-4B7B-9FE8-5C20C75C5056}" srcOrd="0" destOrd="0" parTransId="{71C0B677-3F94-46AA-94CC-5961C08AB1FA}" sibTransId="{B4CF8B17-A6E0-448C-8AB1-37CA62695196}"/>
    <dgm:cxn modelId="{1FD502C2-DA0B-417B-966C-839B91717B1B}" type="presOf" srcId="{958B3A92-6811-4617-AF78-70C0902F8656}" destId="{7A76195E-A408-45DF-9D56-EEBE373AC43A}" srcOrd="0" destOrd="0" presId="urn:microsoft.com/office/officeart/2005/8/layout/lProcess2"/>
    <dgm:cxn modelId="{64035ACF-B5AA-4AC0-A817-0039B1AE1FD4}" srcId="{76836C65-D3EA-4B7B-9FE8-5C20C75C5056}" destId="{958B3A92-6811-4617-AF78-70C0902F8656}" srcOrd="1" destOrd="0" parTransId="{4BE30EF4-7A8B-405F-902D-8A80269CADD3}" sibTransId="{F5D40CA8-2C14-411B-8A4A-BB34F46870E8}"/>
    <dgm:cxn modelId="{455928D6-84DC-4121-8F13-DF8F0A7067A6}" srcId="{76836C65-D3EA-4B7B-9FE8-5C20C75C5056}" destId="{0D20CBEB-6BB6-4AB7-A8F6-C9F6E4B56E50}" srcOrd="0" destOrd="0" parTransId="{5692D1CF-89FD-4D57-8AF5-2F07287A9769}" sibTransId="{DA444396-FFC3-4F13-B337-2718387AAB7D}"/>
    <dgm:cxn modelId="{0ED50A11-534F-42AB-B36A-A5DC95E8A66E}" type="presParOf" srcId="{5E050CCD-0E91-4E0E-BEA2-49175270A804}" destId="{A60F0357-9F4B-4AC8-B3E6-14A9D602BAC1}" srcOrd="0" destOrd="0" presId="urn:microsoft.com/office/officeart/2005/8/layout/lProcess2"/>
    <dgm:cxn modelId="{724A4E19-BA93-41BF-92E4-62D3D2F0E04A}" type="presParOf" srcId="{A60F0357-9F4B-4AC8-B3E6-14A9D602BAC1}" destId="{4F4CFBF7-2605-4293-AE2A-DD6A8D425822}" srcOrd="0" destOrd="0" presId="urn:microsoft.com/office/officeart/2005/8/layout/lProcess2"/>
    <dgm:cxn modelId="{9C7722E9-348C-4B0D-BE52-C1BFC9098B54}" type="presParOf" srcId="{A60F0357-9F4B-4AC8-B3E6-14A9D602BAC1}" destId="{CC793665-3F20-4058-B1BF-AA2761649EB0}" srcOrd="1" destOrd="0" presId="urn:microsoft.com/office/officeart/2005/8/layout/lProcess2"/>
    <dgm:cxn modelId="{E8387A0A-99AD-40E8-9138-FA209315CEC2}" type="presParOf" srcId="{A60F0357-9F4B-4AC8-B3E6-14A9D602BAC1}" destId="{4D23225A-081B-49CF-ACE0-41136102F8C5}" srcOrd="2" destOrd="0" presId="urn:microsoft.com/office/officeart/2005/8/layout/lProcess2"/>
    <dgm:cxn modelId="{CFB18C23-B1D3-4D82-BBD4-2EBCFE3CAEC5}" type="presParOf" srcId="{4D23225A-081B-49CF-ACE0-41136102F8C5}" destId="{FCE4CB5B-23A4-43B0-9FBF-014223B76E92}" srcOrd="0" destOrd="0" presId="urn:microsoft.com/office/officeart/2005/8/layout/lProcess2"/>
    <dgm:cxn modelId="{4D69CE66-31FA-44DE-9148-DC0CEC539061}" type="presParOf" srcId="{FCE4CB5B-23A4-43B0-9FBF-014223B76E92}" destId="{DB119A61-47D9-42D9-8497-BAC0A10784FE}" srcOrd="0" destOrd="0" presId="urn:microsoft.com/office/officeart/2005/8/layout/lProcess2"/>
    <dgm:cxn modelId="{7FF3786C-944D-4260-80B7-8483EFCC4292}" type="presParOf" srcId="{FCE4CB5B-23A4-43B0-9FBF-014223B76E92}" destId="{9B9E6FC9-D73C-4E99-B1B3-3BBFA24640EC}" srcOrd="1" destOrd="0" presId="urn:microsoft.com/office/officeart/2005/8/layout/lProcess2"/>
    <dgm:cxn modelId="{ABA369A9-0A00-4BD0-BD56-C6FB590622DC}" type="presParOf" srcId="{FCE4CB5B-23A4-43B0-9FBF-014223B76E92}" destId="{7A76195E-A408-45DF-9D56-EEBE373AC43A}" srcOrd="2" destOrd="0" presId="urn:microsoft.com/office/officeart/2005/8/layout/lProcess2"/>
    <dgm:cxn modelId="{27E0FAD6-A52E-411A-8A62-1E726E2AC7E3}" type="presParOf" srcId="{FCE4CB5B-23A4-43B0-9FBF-014223B76E92}" destId="{D87CA2FC-986D-4C08-8E68-B78A17688A54}" srcOrd="3" destOrd="0" presId="urn:microsoft.com/office/officeart/2005/8/layout/lProcess2"/>
    <dgm:cxn modelId="{D7C58185-B23B-404F-BA64-A1D21F3022B4}" type="presParOf" srcId="{FCE4CB5B-23A4-43B0-9FBF-014223B76E92}" destId="{0D5735E3-72E7-46CD-BD0A-8DDF9628723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CFBF7-2605-4293-AE2A-DD6A8D425822}">
      <dsp:nvSpPr>
        <dsp:cNvPr id="0" name=""/>
        <dsp:cNvSpPr/>
      </dsp:nvSpPr>
      <dsp:spPr>
        <a:xfrm>
          <a:off x="0" y="0"/>
          <a:ext cx="1942616" cy="462611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0" y="0"/>
        <a:ext cx="1942616" cy="1387834"/>
      </dsp:txXfrm>
    </dsp:sp>
    <dsp:sp modelId="{1B2FD761-524F-44B9-A332-0A9F05CA80F5}">
      <dsp:nvSpPr>
        <dsp:cNvPr id="0" name=""/>
        <dsp:cNvSpPr/>
      </dsp:nvSpPr>
      <dsp:spPr>
        <a:xfrm>
          <a:off x="92754" y="1421936"/>
          <a:ext cx="1761502" cy="54106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 pitchFamily="34" charset="0"/>
            </a:rPr>
            <a:t>JVL Item </a:t>
          </a:r>
          <a:r>
            <a:rPr lang="en-US" sz="1800" kern="1200" dirty="0">
              <a:latin typeface="Calibri" pitchFamily="34" charset="0"/>
            </a:rPr>
            <a:t># 100964</a:t>
          </a:r>
        </a:p>
      </dsp:txBody>
      <dsp:txXfrm>
        <a:off x="92754" y="1421936"/>
        <a:ext cx="1761502" cy="541067"/>
      </dsp:txXfrm>
    </dsp:sp>
    <dsp:sp modelId="{BD5CEF85-23DA-4AA8-9121-FD9E59D5C9C5}">
      <dsp:nvSpPr>
        <dsp:cNvPr id="0" name=""/>
        <dsp:cNvSpPr/>
      </dsp:nvSpPr>
      <dsp:spPr>
        <a:xfrm>
          <a:off x="74563" y="2922281"/>
          <a:ext cx="1797883" cy="713232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Gluten-free and no MSG</a:t>
          </a:r>
        </a:p>
      </dsp:txBody>
      <dsp:txXfrm>
        <a:off x="74563" y="2922281"/>
        <a:ext cx="1797883" cy="713232"/>
      </dsp:txXfrm>
    </dsp:sp>
    <dsp:sp modelId="{417088AB-C76D-4A7A-9DFF-E7456AD4C2D5}">
      <dsp:nvSpPr>
        <dsp:cNvPr id="0" name=""/>
        <dsp:cNvSpPr/>
      </dsp:nvSpPr>
      <dsp:spPr>
        <a:xfrm>
          <a:off x="99258" y="2187720"/>
          <a:ext cx="1702990" cy="54106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2/5 lb. bags</a:t>
          </a:r>
          <a:endParaRPr lang="en-US" sz="1800" kern="1200" dirty="0"/>
        </a:p>
      </dsp:txBody>
      <dsp:txXfrm>
        <a:off x="99258" y="2187720"/>
        <a:ext cx="1702990" cy="541067"/>
      </dsp:txXfrm>
    </dsp:sp>
    <dsp:sp modelId="{8A6A612D-1FE7-4819-902A-A2987149900E}">
      <dsp:nvSpPr>
        <dsp:cNvPr id="0" name=""/>
        <dsp:cNvSpPr/>
      </dsp:nvSpPr>
      <dsp:spPr>
        <a:xfrm>
          <a:off x="73009" y="3899552"/>
          <a:ext cx="1801364" cy="49450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libri" pitchFamily="34" charset="0"/>
            </a:rPr>
            <a:t>Distrib</a:t>
          </a:r>
          <a:r>
            <a:rPr lang="en-US" sz="1800" kern="1200" dirty="0">
              <a:latin typeface="Calibri" pitchFamily="34" charset="0"/>
            </a:rPr>
            <a:t>. # XXXXX</a:t>
          </a:r>
          <a:endParaRPr lang="en-US" sz="1800" kern="1200" dirty="0"/>
        </a:p>
      </dsp:txBody>
      <dsp:txXfrm>
        <a:off x="73009" y="3899552"/>
        <a:ext cx="1801364" cy="494507"/>
      </dsp:txXfrm>
    </dsp:sp>
    <dsp:sp modelId="{EF95374D-9408-4A95-98AD-F0E641F3820F}">
      <dsp:nvSpPr>
        <dsp:cNvPr id="0" name=""/>
        <dsp:cNvSpPr/>
      </dsp:nvSpPr>
      <dsp:spPr>
        <a:xfrm>
          <a:off x="2090696" y="0"/>
          <a:ext cx="2036095" cy="462611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090696" y="0"/>
        <a:ext cx="2036095" cy="1387834"/>
      </dsp:txXfrm>
    </dsp:sp>
    <dsp:sp modelId="{6B8B4868-EEA8-4708-B0C6-2EF50E4ED3BA}">
      <dsp:nvSpPr>
        <dsp:cNvPr id="0" name=""/>
        <dsp:cNvSpPr/>
      </dsp:nvSpPr>
      <dsp:spPr>
        <a:xfrm>
          <a:off x="2276472" y="2180045"/>
          <a:ext cx="1702990" cy="54106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2/5 lb. bags</a:t>
          </a:r>
          <a:endParaRPr lang="en-US" sz="1800" kern="1200" dirty="0"/>
        </a:p>
      </dsp:txBody>
      <dsp:txXfrm>
        <a:off x="2276472" y="2180045"/>
        <a:ext cx="1702990" cy="541067"/>
      </dsp:txXfrm>
    </dsp:sp>
    <dsp:sp modelId="{DE5C292D-BB63-4CD8-AE51-066A462F6EEA}">
      <dsp:nvSpPr>
        <dsp:cNvPr id="0" name=""/>
        <dsp:cNvSpPr/>
      </dsp:nvSpPr>
      <dsp:spPr>
        <a:xfrm>
          <a:off x="2209801" y="2924281"/>
          <a:ext cx="1797883" cy="711232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Gluten-free and no MSG</a:t>
          </a:r>
        </a:p>
      </dsp:txBody>
      <dsp:txXfrm>
        <a:off x="2209801" y="2924281"/>
        <a:ext cx="1797883" cy="711232"/>
      </dsp:txXfrm>
    </dsp:sp>
    <dsp:sp modelId="{F143ACFB-2F43-4C75-BAB2-5251CFCBA56F}">
      <dsp:nvSpPr>
        <dsp:cNvPr id="0" name=""/>
        <dsp:cNvSpPr/>
      </dsp:nvSpPr>
      <dsp:spPr>
        <a:xfrm>
          <a:off x="2228971" y="1425710"/>
          <a:ext cx="1761502" cy="54106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 pitchFamily="34" charset="0"/>
            </a:rPr>
            <a:t>JVL Item </a:t>
          </a:r>
          <a:r>
            <a:rPr lang="en-US" sz="1800" kern="1200" dirty="0">
              <a:latin typeface="Calibri" pitchFamily="34" charset="0"/>
            </a:rPr>
            <a:t># 100790</a:t>
          </a:r>
        </a:p>
      </dsp:txBody>
      <dsp:txXfrm>
        <a:off x="2228971" y="1425710"/>
        <a:ext cx="1761502" cy="541067"/>
      </dsp:txXfrm>
    </dsp:sp>
    <dsp:sp modelId="{9E2728E4-3B5F-486D-BCE1-4047B968DAC3}">
      <dsp:nvSpPr>
        <dsp:cNvPr id="0" name=""/>
        <dsp:cNvSpPr/>
      </dsp:nvSpPr>
      <dsp:spPr>
        <a:xfrm>
          <a:off x="2208061" y="3898591"/>
          <a:ext cx="1801364" cy="494429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libri" pitchFamily="34" charset="0"/>
            </a:rPr>
            <a:t>Distrib</a:t>
          </a:r>
          <a:r>
            <a:rPr lang="en-US" sz="1800" kern="1200" dirty="0">
              <a:latin typeface="Calibri" pitchFamily="34" charset="0"/>
            </a:rPr>
            <a:t>. # XXXXX</a:t>
          </a:r>
        </a:p>
      </dsp:txBody>
      <dsp:txXfrm>
        <a:off x="2208061" y="3898591"/>
        <a:ext cx="1801364" cy="494429"/>
      </dsp:txXfrm>
    </dsp:sp>
    <dsp:sp modelId="{5D932188-2B3E-4973-8397-910864BE5E0C}">
      <dsp:nvSpPr>
        <dsp:cNvPr id="0" name=""/>
        <dsp:cNvSpPr/>
      </dsp:nvSpPr>
      <dsp:spPr>
        <a:xfrm>
          <a:off x="4272487" y="0"/>
          <a:ext cx="1942616" cy="462611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4272487" y="0"/>
        <a:ext cx="1942616" cy="1387834"/>
      </dsp:txXfrm>
    </dsp:sp>
    <dsp:sp modelId="{C61A8B39-0715-4A6B-B150-A081EF9819AB}">
      <dsp:nvSpPr>
        <dsp:cNvPr id="0" name=""/>
        <dsp:cNvSpPr/>
      </dsp:nvSpPr>
      <dsp:spPr>
        <a:xfrm>
          <a:off x="4333905" y="1422963"/>
          <a:ext cx="1793920" cy="54088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 pitchFamily="34" charset="0"/>
            </a:rPr>
            <a:t>JVL Item </a:t>
          </a:r>
          <a:r>
            <a:rPr lang="en-US" sz="1800" kern="1200" dirty="0">
              <a:latin typeface="Calibri" pitchFamily="34" charset="0"/>
            </a:rPr>
            <a:t>#  102891</a:t>
          </a:r>
        </a:p>
      </dsp:txBody>
      <dsp:txXfrm>
        <a:off x="4333905" y="1422963"/>
        <a:ext cx="1793920" cy="540887"/>
      </dsp:txXfrm>
    </dsp:sp>
    <dsp:sp modelId="{3B339454-95CF-4E36-A117-F106741CFEAB}">
      <dsp:nvSpPr>
        <dsp:cNvPr id="0" name=""/>
        <dsp:cNvSpPr/>
      </dsp:nvSpPr>
      <dsp:spPr>
        <a:xfrm>
          <a:off x="4393015" y="2180227"/>
          <a:ext cx="1702990" cy="54088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30 lb. case</a:t>
          </a:r>
          <a:endParaRPr lang="en-US" sz="1800" kern="1200" dirty="0"/>
        </a:p>
      </dsp:txBody>
      <dsp:txXfrm>
        <a:off x="4393015" y="2180227"/>
        <a:ext cx="1702990" cy="540887"/>
      </dsp:txXfrm>
    </dsp:sp>
    <dsp:sp modelId="{4AA88684-0926-474D-9E5D-7C2BD9676073}">
      <dsp:nvSpPr>
        <dsp:cNvPr id="0" name=""/>
        <dsp:cNvSpPr/>
      </dsp:nvSpPr>
      <dsp:spPr>
        <a:xfrm>
          <a:off x="4336213" y="2938230"/>
          <a:ext cx="1797883" cy="71323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Gluten-free and no MSG</a:t>
          </a:r>
        </a:p>
      </dsp:txBody>
      <dsp:txXfrm>
        <a:off x="4336213" y="2938230"/>
        <a:ext cx="1797883" cy="713233"/>
      </dsp:txXfrm>
    </dsp:sp>
    <dsp:sp modelId="{85A343B8-78F7-47E3-AF1B-5D492206DF86}">
      <dsp:nvSpPr>
        <dsp:cNvPr id="0" name=""/>
        <dsp:cNvSpPr/>
      </dsp:nvSpPr>
      <dsp:spPr>
        <a:xfrm>
          <a:off x="4343113" y="3895988"/>
          <a:ext cx="1801364" cy="498565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itchFamily="34" charset="0"/>
            </a:rPr>
            <a:t>Distrib. # XXXXX</a:t>
          </a:r>
          <a:endParaRPr lang="en-US" sz="1800" kern="1200" dirty="0">
            <a:latin typeface="Calibri" pitchFamily="34" charset="0"/>
          </a:endParaRPr>
        </a:p>
      </dsp:txBody>
      <dsp:txXfrm>
        <a:off x="4343113" y="3895988"/>
        <a:ext cx="1801364" cy="498565"/>
      </dsp:txXfrm>
    </dsp:sp>
    <dsp:sp modelId="{AF2B4346-83D5-4C92-A855-83611F0EC767}">
      <dsp:nvSpPr>
        <dsp:cNvPr id="0" name=""/>
        <dsp:cNvSpPr/>
      </dsp:nvSpPr>
      <dsp:spPr>
        <a:xfrm>
          <a:off x="6360799" y="0"/>
          <a:ext cx="1942616" cy="462611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360799" y="0"/>
        <a:ext cx="1942616" cy="1387834"/>
      </dsp:txXfrm>
    </dsp:sp>
    <dsp:sp modelId="{825C0232-B3DC-44A4-8B09-EF11B4B3F308}">
      <dsp:nvSpPr>
        <dsp:cNvPr id="0" name=""/>
        <dsp:cNvSpPr/>
      </dsp:nvSpPr>
      <dsp:spPr>
        <a:xfrm>
          <a:off x="6477007" y="2126285"/>
          <a:ext cx="1702990" cy="54070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2/5 lb. bags</a:t>
          </a:r>
          <a:endParaRPr lang="en-US" sz="1800" kern="1200" dirty="0"/>
        </a:p>
      </dsp:txBody>
      <dsp:txXfrm>
        <a:off x="6477007" y="2126285"/>
        <a:ext cx="1702990" cy="540707"/>
      </dsp:txXfrm>
    </dsp:sp>
    <dsp:sp modelId="{9641359B-18A4-4875-8807-92B10BBE4F41}">
      <dsp:nvSpPr>
        <dsp:cNvPr id="0" name=""/>
        <dsp:cNvSpPr/>
      </dsp:nvSpPr>
      <dsp:spPr>
        <a:xfrm>
          <a:off x="6448419" y="1426510"/>
          <a:ext cx="1793920" cy="540707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 pitchFamily="34" charset="0"/>
            </a:rPr>
            <a:t>JVL Item  </a:t>
          </a:r>
          <a:r>
            <a:rPr lang="en-US" sz="1800" kern="1200" dirty="0">
              <a:latin typeface="Calibri" pitchFamily="34" charset="0"/>
            </a:rPr>
            <a:t># 100960</a:t>
          </a:r>
        </a:p>
      </dsp:txBody>
      <dsp:txXfrm>
        <a:off x="6448419" y="1426510"/>
        <a:ext cx="1793920" cy="540707"/>
      </dsp:txXfrm>
    </dsp:sp>
    <dsp:sp modelId="{991E05CB-C0B0-4B7A-A6B7-1EA418C84447}">
      <dsp:nvSpPr>
        <dsp:cNvPr id="0" name=""/>
        <dsp:cNvSpPr/>
      </dsp:nvSpPr>
      <dsp:spPr>
        <a:xfrm>
          <a:off x="6414657" y="2937039"/>
          <a:ext cx="1797883" cy="713229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Gluten-free and no MSG</a:t>
          </a:r>
        </a:p>
      </dsp:txBody>
      <dsp:txXfrm>
        <a:off x="6414657" y="2937039"/>
        <a:ext cx="1797883" cy="713229"/>
      </dsp:txXfrm>
    </dsp:sp>
    <dsp:sp modelId="{1BD7CBE0-0345-4FBE-A711-90F1C9342DF4}">
      <dsp:nvSpPr>
        <dsp:cNvPr id="0" name=""/>
        <dsp:cNvSpPr/>
      </dsp:nvSpPr>
      <dsp:spPr>
        <a:xfrm>
          <a:off x="6431425" y="3894638"/>
          <a:ext cx="1801364" cy="49819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itchFamily="34" charset="0"/>
            </a:rPr>
            <a:t>Distrib. # XXXXX</a:t>
          </a:r>
          <a:endParaRPr lang="en-US" sz="1800" kern="1200" dirty="0">
            <a:latin typeface="Calibri" pitchFamily="34" charset="0"/>
          </a:endParaRPr>
        </a:p>
      </dsp:txBody>
      <dsp:txXfrm>
        <a:off x="6431425" y="3894638"/>
        <a:ext cx="1801364" cy="498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CFBF7-2605-4293-AE2A-DD6A8D425822}">
      <dsp:nvSpPr>
        <dsp:cNvPr id="0" name=""/>
        <dsp:cNvSpPr/>
      </dsp:nvSpPr>
      <dsp:spPr>
        <a:xfrm>
          <a:off x="0" y="0"/>
          <a:ext cx="3581400" cy="382892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/>
        </a:p>
      </dsp:txBody>
      <dsp:txXfrm>
        <a:off x="0" y="0"/>
        <a:ext cx="3581400" cy="1148676"/>
      </dsp:txXfrm>
    </dsp:sp>
    <dsp:sp modelId="{DB119A61-47D9-42D9-8497-BAC0A10784FE}">
      <dsp:nvSpPr>
        <dsp:cNvPr id="0" name=""/>
        <dsp:cNvSpPr/>
      </dsp:nvSpPr>
      <dsp:spPr>
        <a:xfrm>
          <a:off x="366391" y="1286382"/>
          <a:ext cx="2786386" cy="740358"/>
        </a:xfrm>
        <a:prstGeom prst="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 pitchFamily="34" charset="0"/>
            </a:rPr>
            <a:t>JVL SKU# 103547</a:t>
          </a:r>
        </a:p>
      </dsp:txBody>
      <dsp:txXfrm>
        <a:off x="366391" y="1286382"/>
        <a:ext cx="2786386" cy="740358"/>
      </dsp:txXfrm>
    </dsp:sp>
    <dsp:sp modelId="{7A76195E-A408-45DF-9D56-EEBE373AC43A}">
      <dsp:nvSpPr>
        <dsp:cNvPr id="0" name=""/>
        <dsp:cNvSpPr/>
      </dsp:nvSpPr>
      <dsp:spPr>
        <a:xfrm>
          <a:off x="381003" y="2236290"/>
          <a:ext cx="2812172" cy="709920"/>
        </a:xfrm>
        <a:prstGeom prst="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Product Size Varies </a:t>
          </a:r>
        </a:p>
      </dsp:txBody>
      <dsp:txXfrm>
        <a:off x="381003" y="2236290"/>
        <a:ext cx="2812172" cy="709920"/>
      </dsp:txXfrm>
    </dsp:sp>
    <dsp:sp modelId="{0D5735E3-72E7-46CD-BD0A-8DDF96287231}">
      <dsp:nvSpPr>
        <dsp:cNvPr id="0" name=""/>
        <dsp:cNvSpPr/>
      </dsp:nvSpPr>
      <dsp:spPr>
        <a:xfrm>
          <a:off x="379628" y="3133661"/>
          <a:ext cx="2865120" cy="536769"/>
        </a:xfrm>
        <a:prstGeom prst="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libri" pitchFamily="34" charset="0"/>
            </a:rPr>
            <a:t>Distrib</a:t>
          </a:r>
          <a:r>
            <a:rPr lang="en-US" sz="1800" kern="1200" dirty="0">
              <a:latin typeface="Calibri" pitchFamily="34" charset="0"/>
            </a:rPr>
            <a:t>.# XXXXX</a:t>
          </a:r>
        </a:p>
      </dsp:txBody>
      <dsp:txXfrm>
        <a:off x="379628" y="3133661"/>
        <a:ext cx="2865120" cy="536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CFBF7-2605-4293-AE2A-DD6A8D425822}">
      <dsp:nvSpPr>
        <dsp:cNvPr id="0" name=""/>
        <dsp:cNvSpPr/>
      </dsp:nvSpPr>
      <dsp:spPr>
        <a:xfrm>
          <a:off x="0" y="0"/>
          <a:ext cx="3581400" cy="3828920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500" kern="1200" dirty="0"/>
        </a:p>
      </dsp:txBody>
      <dsp:txXfrm>
        <a:off x="0" y="0"/>
        <a:ext cx="3581400" cy="1148676"/>
      </dsp:txXfrm>
    </dsp:sp>
    <dsp:sp modelId="{DB119A61-47D9-42D9-8497-BAC0A10784FE}">
      <dsp:nvSpPr>
        <dsp:cNvPr id="0" name=""/>
        <dsp:cNvSpPr/>
      </dsp:nvSpPr>
      <dsp:spPr>
        <a:xfrm>
          <a:off x="366391" y="1286382"/>
          <a:ext cx="2786386" cy="740358"/>
        </a:xfrm>
        <a:prstGeom prst="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  <a:latin typeface="Calibri" pitchFamily="34" charset="0"/>
            </a:rPr>
            <a:t>JVL SKU# 101533</a:t>
          </a:r>
        </a:p>
      </dsp:txBody>
      <dsp:txXfrm>
        <a:off x="366391" y="1286382"/>
        <a:ext cx="2786386" cy="740358"/>
      </dsp:txXfrm>
    </dsp:sp>
    <dsp:sp modelId="{7A76195E-A408-45DF-9D56-EEBE373AC43A}">
      <dsp:nvSpPr>
        <dsp:cNvPr id="0" name=""/>
        <dsp:cNvSpPr/>
      </dsp:nvSpPr>
      <dsp:spPr>
        <a:xfrm>
          <a:off x="381003" y="2236290"/>
          <a:ext cx="2812172" cy="709920"/>
        </a:xfrm>
        <a:prstGeom prst="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 pitchFamily="34" charset="0"/>
            </a:rPr>
            <a:t>Product Size Varies </a:t>
          </a:r>
        </a:p>
      </dsp:txBody>
      <dsp:txXfrm>
        <a:off x="381003" y="2236290"/>
        <a:ext cx="2812172" cy="709920"/>
      </dsp:txXfrm>
    </dsp:sp>
    <dsp:sp modelId="{0D5735E3-72E7-46CD-BD0A-8DDF96287231}">
      <dsp:nvSpPr>
        <dsp:cNvPr id="0" name=""/>
        <dsp:cNvSpPr/>
      </dsp:nvSpPr>
      <dsp:spPr>
        <a:xfrm>
          <a:off x="379628" y="3139752"/>
          <a:ext cx="2865120" cy="536769"/>
        </a:xfrm>
        <a:prstGeom prst="rect">
          <a:avLst/>
        </a:prstGeom>
        <a:solidFill>
          <a:schemeClr val="tx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Calibri" pitchFamily="34" charset="0"/>
            </a:rPr>
            <a:t>Distrib</a:t>
          </a:r>
          <a:r>
            <a:rPr lang="en-US" sz="1800" kern="1200" dirty="0">
              <a:latin typeface="Calibri" pitchFamily="34" charset="0"/>
            </a:rPr>
            <a:t>.# XXXXX</a:t>
          </a:r>
        </a:p>
      </dsp:txBody>
      <dsp:txXfrm>
        <a:off x="379628" y="3139752"/>
        <a:ext cx="2865120" cy="536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 dirty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C6B1CA5B-4CE9-485A-94A1-CF515244449E}" type="datetimeFigureOut">
              <a:rPr lang="en-US"/>
              <a:pPr>
                <a:defRPr/>
              </a:pPr>
              <a:t>9/26/19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 dirty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52825E73-F210-4A2D-98CA-F9B23E8766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60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 eaLnBrk="0" hangingPunct="0">
              <a:defRPr sz="1200" dirty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 eaLnBrk="0" hangingPunct="0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B43C37B7-9762-4A54-898C-BED980383DA5}" type="datetimeFigureOut">
              <a:rPr lang="en-US"/>
              <a:pPr>
                <a:defRPr/>
              </a:pPr>
              <a:t>9/26/19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6" tIns="46588" rIns="93176" bIns="46588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 eaLnBrk="0" hangingPunct="0">
              <a:defRPr sz="1200" dirty="0">
                <a:latin typeface="Times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 eaLnBrk="0" hangingPunct="0">
              <a:defRPr sz="1200" smtClean="0">
                <a:latin typeface="Times" charset="0"/>
              </a:defRPr>
            </a:lvl1pPr>
          </a:lstStyle>
          <a:p>
            <a:pPr>
              <a:defRPr/>
            </a:pPr>
            <a:fld id="{32215F49-8938-46B6-922E-9E119048D5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207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4672-DEF3-BF46-B9BA-B543F4B5A35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Competitive advantage</a:t>
            </a:r>
            <a:r>
              <a:rPr lang="en-US" baseline="0" dirty="0"/>
              <a:t> – consumer-preferred brand; Johnsonville is #1 sausage brand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Attract consumers – Brand</a:t>
            </a:r>
            <a:r>
              <a:rPr lang="en-US" baseline="0" dirty="0"/>
              <a:t> Johnsonville on the menu for instant consumer recognition and brand trust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Retain and attract employees</a:t>
            </a:r>
            <a:r>
              <a:rPr lang="en-US" baseline="0" dirty="0"/>
              <a:t> – using fully cooked, easy to prep proteins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aseline="0" dirty="0"/>
              <a:t>Reliable source – our QA &amp; food safety exceeds USDA guidelines</a:t>
            </a:r>
            <a:endParaRPr lang="en-US" dirty="0"/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527F06-8A83-4038-8296-9B4F2193948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2669E-69D6-43C3-ABA8-8CF6A4B74DC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2669E-69D6-43C3-ABA8-8CF6A4B74DC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classic taste of breakfast sausage to complement any dish, anytime of day.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2669E-69D6-43C3-ABA8-8CF6A4B74DC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*Use either slide 14 or 15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560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 2</a:t>
            </a:r>
          </a:p>
          <a:p>
            <a:endParaRPr lang="en-US" dirty="0"/>
          </a:p>
          <a:p>
            <a:r>
              <a:rPr lang="en-US" dirty="0"/>
              <a:t>Add</a:t>
            </a:r>
            <a:r>
              <a:rPr lang="en-US" baseline="0" dirty="0"/>
              <a:t> Johnsonville Slices and Splits to </a:t>
            </a:r>
            <a:r>
              <a:rPr lang="en-US" b="1" i="1" baseline="0" dirty="0"/>
              <a:t>Increase Profit</a:t>
            </a:r>
            <a:r>
              <a:rPr lang="en-US" baseline="0" dirty="0"/>
              <a:t>  and </a:t>
            </a:r>
            <a:r>
              <a:rPr lang="en-US" b="1" i="1" baseline="0" dirty="0"/>
              <a:t>Retain and attract Customers</a:t>
            </a:r>
            <a:r>
              <a:rPr lang="en-US" baseline="0" dirty="0"/>
              <a:t>  and keep them coming back. </a:t>
            </a:r>
            <a:endParaRPr lang="en-US" dirty="0"/>
          </a:p>
          <a:p>
            <a:endParaRPr lang="en-US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60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/>
              <a:t>*Use either slide 14 or 15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2E8722-34A0-4688-9BD1-6464FBA366D3}" type="slidenum">
              <a:rPr lang="en-US" smtClean="0">
                <a:latin typeface="Times" pitchFamily="18" charset="0"/>
              </a:rPr>
              <a:pPr/>
              <a:t>16</a:t>
            </a:fld>
            <a:endParaRPr lang="en-US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4672-DEF3-BF46-B9BA-B543F4B5A35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Competitive advantage</a:t>
            </a:r>
            <a:r>
              <a:rPr lang="en-US" baseline="0" dirty="0"/>
              <a:t> </a:t>
            </a:r>
            <a:endParaRPr lang="en-US" dirty="0"/>
          </a:p>
          <a:p>
            <a:pPr marL="0" indent="0">
              <a:spcAft>
                <a:spcPts val="30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Sausage is on 73% of US breakfast menus</a:t>
            </a:r>
          </a:p>
          <a:p>
            <a:r>
              <a:rPr lang="en-US" dirty="0"/>
              <a:t>Chorizo has grown +12% from 2014-2018</a:t>
            </a:r>
          </a:p>
          <a:p>
            <a:endParaRPr lang="en-US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Reliable source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Competitive advantage</a:t>
            </a:r>
            <a:r>
              <a:rPr lang="en-US" baseline="0" dirty="0"/>
              <a:t> – consumer-preferred brand; Johnsonville is #1 sausage brand</a:t>
            </a:r>
          </a:p>
          <a:p>
            <a:pPr marL="171450" indent="-171450">
              <a:buFontTx/>
              <a:buChar char="-"/>
            </a:pPr>
            <a:r>
              <a:rPr lang="en-US" dirty="0"/>
              <a:t>Attract consumers – Brand</a:t>
            </a:r>
            <a:r>
              <a:rPr lang="en-US" baseline="0" dirty="0"/>
              <a:t> Johnsonville on the menu for instant consumer recognition and brand trust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Retain and attract employees</a:t>
            </a:r>
            <a:r>
              <a:rPr lang="en-US" baseline="0" dirty="0"/>
              <a:t> – using fully cooked, easy to prep proteins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baseline="0" dirty="0"/>
              <a:t>Reliable source – our QA &amp; food safety exceeds USDA guidelines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 profit</a:t>
            </a:r>
            <a:r>
              <a:rPr lang="en-US" baseline="0" dirty="0"/>
              <a:t> / </a:t>
            </a:r>
            <a:r>
              <a:rPr lang="en-US" dirty="0"/>
              <a:t>Expand margin with our</a:t>
            </a:r>
            <a:r>
              <a:rPr lang="en-US" baseline="0" dirty="0"/>
              <a:t> sausage ingredients</a:t>
            </a:r>
            <a:r>
              <a:rPr lang="en-US" dirty="0"/>
              <a:t>:</a:t>
            </a:r>
          </a:p>
          <a:p>
            <a:r>
              <a:rPr lang="en-US" dirty="0"/>
              <a:t>	-upcharge for bigger protein portions</a:t>
            </a:r>
          </a:p>
          <a:p>
            <a:r>
              <a:rPr lang="en-US" dirty="0"/>
              <a:t>	-more cost effective protein / double protein</a:t>
            </a:r>
            <a:r>
              <a:rPr lang="en-US" baseline="0" dirty="0"/>
              <a:t> </a:t>
            </a:r>
            <a:r>
              <a:rPr lang="en-US" dirty="0"/>
              <a:t>topper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2E8722-34A0-4688-9BD1-6464FBA366D3}" type="slidenum">
              <a:rPr lang="en-US" smtClean="0">
                <a:latin typeface="Times" pitchFamily="18" charset="0"/>
              </a:rPr>
              <a:pPr/>
              <a:t>2</a:t>
            </a:fld>
            <a:endParaRPr lang="en-US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Brioche, Pretzel &amp;</a:t>
            </a:r>
            <a:r>
              <a:rPr lang="en-US" baseline="0" dirty="0"/>
              <a:t> Biscuit are the top growing sandwich carriers</a:t>
            </a:r>
          </a:p>
          <a:p>
            <a:r>
              <a:rPr lang="en-US" baseline="0" dirty="0"/>
              <a:t>Cuban sandwich has grown +24% over the last 4 years</a:t>
            </a:r>
          </a:p>
          <a:p>
            <a:endParaRPr lang="en-US" baseline="0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Competitive advantage</a:t>
            </a:r>
            <a:r>
              <a:rPr lang="en-US" baseline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Reliable source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Farmer’s Morning</a:t>
            </a:r>
            <a:r>
              <a:rPr lang="en-US" baseline="0" dirty="0"/>
              <a:t> Bowl: This hearty bowl has Johnsonville Breakfast Sausage crumbles nestled on top of crispy hash browns, fluffy scrambled eggs, Canadian bacon and melted cheddar-jack cheese</a:t>
            </a:r>
          </a:p>
          <a:p>
            <a:endParaRPr lang="en-US" baseline="0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180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Burgers that are made or topped with</a:t>
            </a:r>
            <a:r>
              <a:rPr lang="en-US" baseline="0" dirty="0"/>
              <a:t> sausage are most popular at the following: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Casual Dining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Midscale/Family Dining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QSR</a:t>
            </a:r>
          </a:p>
          <a:p>
            <a:pPr>
              <a:buFont typeface="Arial" pitchFamily="34" charset="0"/>
              <a:buChar char="•"/>
            </a:pPr>
            <a:endParaRPr lang="en-US" baseline="0" dirty="0"/>
          </a:p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</a:t>
            </a:r>
            <a:r>
              <a:rPr lang="en-US" baseline="0" dirty="0"/>
              <a:t> </a:t>
            </a:r>
            <a:r>
              <a:rPr lang="en-US" baseline="0"/>
              <a:t>/ Dial </a:t>
            </a:r>
            <a:r>
              <a:rPr lang="en-US" baseline="0" dirty="0"/>
              <a:t>in your profit margin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4672-DEF3-BF46-B9BA-B543F4B5A35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14672-DEF3-BF46-B9BA-B543F4B5A35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2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Competitive advantage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pPr marL="171450" indent="-171450">
              <a:buFontTx/>
              <a:buChar char="-"/>
            </a:pPr>
            <a:r>
              <a:rPr lang="en-US" dirty="0"/>
              <a:t>Reliable Source</a:t>
            </a:r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/>
              <a:t>10 Customer Business</a:t>
            </a:r>
            <a:r>
              <a:rPr lang="en-US" baseline="0" dirty="0"/>
              <a:t> Needs: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dirty="0"/>
              <a:t>Increase in profits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Retain and attract </a:t>
            </a:r>
          </a:p>
          <a:p>
            <a:endParaRPr lang="en-US" baseline="0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527F06-8A83-4038-8296-9B4F21939485}" type="slidenum">
              <a:rPr lang="en-US" smtClean="0">
                <a:solidFill>
                  <a:prstClr val="black"/>
                </a:solidFill>
                <a:latin typeface="Times" pitchFamily="18" charset="0"/>
              </a:rPr>
              <a:pPr/>
              <a:t>5</a:t>
            </a:fld>
            <a:endParaRPr lang="en-US" dirty="0">
              <a:solidFill>
                <a:prstClr val="black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2E8722-34A0-4688-9BD1-6464FBA366D3}" type="slidenum">
              <a:rPr lang="en-US" smtClean="0">
                <a:latin typeface="Times" pitchFamily="18" charset="0"/>
              </a:rPr>
              <a:pPr/>
              <a:t>6</a:t>
            </a:fld>
            <a:endParaRPr lang="en-US" dirty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Sausage is a More Effective protein topper.</a:t>
            </a:r>
          </a:p>
          <a:p>
            <a:endParaRPr lang="en-US" dirty="0"/>
          </a:p>
          <a:p>
            <a:r>
              <a:rPr lang="en-US" dirty="0"/>
              <a:t>*Team</a:t>
            </a:r>
            <a:r>
              <a:rPr lang="en-US" baseline="0" dirty="0"/>
              <a:t> will need to enter prices based on customer/distributor pricing. </a:t>
            </a:r>
          </a:p>
          <a:p>
            <a:r>
              <a:rPr lang="en-US" dirty="0"/>
              <a:t>*Comparison should be using premium, thick-cut</a:t>
            </a:r>
            <a:r>
              <a:rPr lang="en-US" baseline="0" dirty="0"/>
              <a:t> bacon vs commodity bacon. Consider different variables (fully cooked vs raw premium bacon, labor cost to cook raw bacon, yield/loss with bacon fat rendering vs. meatier Johnsonville sausage weight, sausage is juicier than dry bacon.)</a:t>
            </a:r>
          </a:p>
          <a:p>
            <a:endParaRPr lang="en-US" dirty="0"/>
          </a:p>
          <a:p>
            <a:r>
              <a:rPr lang="en-US" dirty="0"/>
              <a:t>Splits ~35 links/package (70 links/case). More than </a:t>
            </a:r>
            <a:r>
              <a:rPr lang="en-US" b="1" dirty="0"/>
              <a:t>double the meat </a:t>
            </a:r>
            <a:r>
              <a:rPr lang="en-US" dirty="0"/>
              <a:t>vs 3 slices of bacon.</a:t>
            </a:r>
          </a:p>
          <a:p>
            <a:r>
              <a:rPr lang="en-US" dirty="0"/>
              <a:t>Slices ~425 slices/package (850 slices/case). About </a:t>
            </a:r>
            <a:r>
              <a:rPr lang="en-US" b="1" dirty="0"/>
              <a:t>double the meat </a:t>
            </a:r>
            <a:r>
              <a:rPr lang="en-US" dirty="0"/>
              <a:t>vs 3 slices of bacon.</a:t>
            </a:r>
          </a:p>
          <a:p>
            <a:endParaRPr lang="en-US" dirty="0"/>
          </a:p>
          <a:p>
            <a:r>
              <a:rPr lang="en-US" dirty="0"/>
              <a:t>Pricing: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Jalapeno Cheddar Splits are $3.24 per pound, or $32.40 per case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Smoked Splits are $2.99 per pound, or $29.90 per case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Chicken Splits are $3.34 per pound, or $33.40 per case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Slices are $2.96 per pound, or $29.60 per case (10 </a:t>
            </a:r>
            <a:r>
              <a:rPr lang="en-US" dirty="0" err="1">
                <a:effectLst/>
              </a:rPr>
              <a:t>lbs</a:t>
            </a:r>
            <a:r>
              <a:rPr lang="en-US" dirty="0">
                <a:effectLst/>
              </a:rPr>
              <a:t>)</a:t>
            </a:r>
          </a:p>
          <a:p>
            <a:endParaRPr lang="en-US" dirty="0"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71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Perfect</a:t>
            </a:r>
            <a:r>
              <a:rPr lang="en-US" baseline="0" dirty="0"/>
              <a:t> for share plates, sampler platters, slider baskets.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215F49-8938-46B6-922E-9E119048D5E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84213"/>
            <a:ext cx="4662488" cy="3497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50" eaLnBrk="0" hangingPunct="0">
              <a:defRPr/>
            </a:pPr>
            <a:r>
              <a:rPr lang="en-US" dirty="0"/>
              <a:t>-Easy Prep for all dishes</a:t>
            </a:r>
          </a:p>
          <a:p>
            <a:pPr defTabSz="914350" eaLnBrk="0" hangingPunct="0">
              <a:defRPr/>
            </a:pPr>
            <a:r>
              <a:rPr lang="en-US" dirty="0"/>
              <a:t>-Cost-effective way to Add</a:t>
            </a:r>
            <a:r>
              <a:rPr lang="en-US" baseline="0" dirty="0"/>
              <a:t> Flavor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1B7658-FCF0-4001-9CB5-D00042DAB5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8" y="341312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7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5400000">
            <a:off x="3657600" y="-1467363"/>
            <a:ext cx="1828800" cy="914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922" tIns="40959" rIns="81922" bIns="40959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8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rgbClr val="48413F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7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9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5400000">
            <a:off x="3657600" y="-1467363"/>
            <a:ext cx="1828800" cy="9144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922" tIns="40959" rIns="81922" bIns="40959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8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bg1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7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53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50000"/>
          <a:stretch/>
        </p:blipFill>
        <p:spPr>
          <a:xfrm>
            <a:off x="0" y="2133600"/>
            <a:ext cx="9143999" cy="1981200"/>
          </a:xfrm>
          <a:prstGeom prst="rect">
            <a:avLst/>
          </a:prstGeom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8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bg1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7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81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4" b="33053"/>
          <a:stretch/>
        </p:blipFill>
        <p:spPr>
          <a:xfrm>
            <a:off x="0" y="2115879"/>
            <a:ext cx="9144000" cy="2014900"/>
          </a:xfrm>
          <a:prstGeom prst="rect">
            <a:avLst/>
          </a:prstGeom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8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bg1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7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6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VL brown paper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0" b="39470"/>
          <a:stretch/>
        </p:blipFill>
        <p:spPr>
          <a:xfrm>
            <a:off x="1588" y="2060110"/>
            <a:ext cx="9144000" cy="2060110"/>
          </a:xfrm>
          <a:prstGeom prst="rect">
            <a:avLst/>
          </a:prstGeom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8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accent4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8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7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08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81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698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5263" y="2478087"/>
            <a:ext cx="7150100" cy="2149475"/>
          </a:xfrm>
          <a:prstGeom prst="rect">
            <a:avLst/>
          </a:prstGeom>
          <a:ln w="0">
            <a:noFill/>
          </a:ln>
        </p:spPr>
        <p:txBody>
          <a:bodyPr/>
          <a:lstStyle>
            <a:lvl1pPr algn="l">
              <a:spcAft>
                <a:spcPts val="2400"/>
              </a:spcAft>
              <a:defRPr>
                <a:solidFill>
                  <a:srgbClr val="000000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 Click to edit 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274320" y="1005840"/>
            <a:ext cx="8458200" cy="50901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74319" y="361854"/>
            <a:ext cx="8601393" cy="36576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76000" y="6537960"/>
            <a:ext cx="7128000" cy="2286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algn="l">
              <a:buNone/>
              <a:defRPr sz="1000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Source line or notes: 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14664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8" y="341312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4663" y="1268413"/>
            <a:ext cx="7945437" cy="515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117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5263" y="2478087"/>
            <a:ext cx="7150100" cy="2149475"/>
          </a:xfrm>
          <a:prstGeom prst="rect">
            <a:avLst/>
          </a:prstGeom>
          <a:ln w="0">
            <a:noFill/>
          </a:ln>
        </p:spPr>
        <p:txBody>
          <a:bodyPr/>
          <a:lstStyle>
            <a:lvl1pPr algn="l">
              <a:spcAft>
                <a:spcPts val="2400"/>
              </a:spcAft>
              <a:defRPr>
                <a:solidFill>
                  <a:srgbClr val="000000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 Click to edit 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fld id="{5A337C75-1044-496C-BE16-D3360293C4C9}" type="datetimeFigureOut">
              <a:rPr lang="en-US" smtClean="0"/>
              <a:pPr/>
              <a:t>9/26/19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fld id="{43344B25-C0C1-4696-B1C1-80EE182995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702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65263" y="2478087"/>
            <a:ext cx="7150100" cy="2149475"/>
          </a:xfrm>
          <a:prstGeom prst="rect">
            <a:avLst/>
          </a:prstGeom>
          <a:ln w="0">
            <a:noFill/>
          </a:ln>
        </p:spPr>
        <p:txBody>
          <a:bodyPr/>
          <a:lstStyle>
            <a:lvl1pPr algn="l">
              <a:spcAft>
                <a:spcPts val="2400"/>
              </a:spcAft>
              <a:defRPr>
                <a:solidFill>
                  <a:srgbClr val="000000"/>
                </a:solidFill>
                <a:effectLst/>
                <a:latin typeface="Myriad Pro"/>
                <a:cs typeface="Myriad Pro"/>
              </a:defRPr>
            </a:lvl1pPr>
          </a:lstStyle>
          <a:p>
            <a:r>
              <a:rPr lang="en-US" dirty="0"/>
              <a:t>Click to edit Master title style Click to edit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9" y="341313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93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9" y="341313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4664" y="1268413"/>
            <a:ext cx="7945437" cy="515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967669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9" y="341313"/>
            <a:ext cx="7559149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72302" y="1295401"/>
            <a:ext cx="8217674" cy="515302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2237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8" y="341312"/>
            <a:ext cx="7559149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72301" y="1295399"/>
            <a:ext cx="8217674" cy="5153025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59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9" y="341313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472302" y="1295400"/>
            <a:ext cx="8217674" cy="50323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855261284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-Conten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2274" y="1196378"/>
            <a:ext cx="4121315" cy="52534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453969" y="341313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78401" y="1295402"/>
            <a:ext cx="3711575" cy="50244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086490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2438" y="1776487"/>
            <a:ext cx="5018498" cy="2037293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52439" y="4394515"/>
            <a:ext cx="5022494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1" y="418929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2" y="6046881"/>
            <a:ext cx="1966753" cy="5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2551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Barn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4193" y="0"/>
            <a:ext cx="6399808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5721" y="1295401"/>
            <a:ext cx="5638704" cy="2518378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098825" y="4122348"/>
            <a:ext cx="5635599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" y="352882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6" y="5496308"/>
            <a:ext cx="2309539" cy="6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7333"/>
      </p:ext>
    </p:extLst>
  </p:cSld>
  <p:clrMapOvr>
    <a:masterClrMapping/>
  </p:clrMapOvr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Butcher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4193" y="0"/>
            <a:ext cx="6399808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5721" y="1295401"/>
            <a:ext cx="5638704" cy="2518378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098825" y="4122348"/>
            <a:ext cx="5635599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" y="352882"/>
            <a:ext cx="1870364" cy="791307"/>
          </a:xfrm>
          <a:prstGeom prst="rect">
            <a:avLst/>
          </a:prstGeom>
        </p:spPr>
      </p:pic>
      <p:pic>
        <p:nvPicPr>
          <p:cNvPr id="5" name="Picture 4" descr="CONFIDENTIAL-red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2" y="5727330"/>
            <a:ext cx="2132612" cy="5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4356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ven Do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4193" y="0"/>
            <a:ext cx="6399808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5721" y="1295401"/>
            <a:ext cx="5638704" cy="2518378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098825" y="4122348"/>
            <a:ext cx="5635599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" y="352882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4" y="4430327"/>
            <a:ext cx="2309539" cy="6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11194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5400000">
            <a:off x="3657600" y="-1467363"/>
            <a:ext cx="1828800" cy="9144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922" tIns="40959" rIns="81922" bIns="40959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9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rgbClr val="48413F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9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8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80734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 rot="5400000">
            <a:off x="3657600" y="-1467363"/>
            <a:ext cx="1828800" cy="914400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1922" tIns="40959" rIns="81922" bIns="40959" numCol="1" rtlCol="0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9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bg1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9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8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85941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7" b="50000"/>
          <a:stretch/>
        </p:blipFill>
        <p:spPr>
          <a:xfrm>
            <a:off x="1" y="2133600"/>
            <a:ext cx="9143999" cy="1981200"/>
          </a:xfrm>
          <a:prstGeom prst="rect">
            <a:avLst/>
          </a:prstGeom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9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bg1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9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8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55380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ection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4" b="33053"/>
          <a:stretch/>
        </p:blipFill>
        <p:spPr>
          <a:xfrm>
            <a:off x="0" y="2115879"/>
            <a:ext cx="9144000" cy="2014900"/>
          </a:xfrm>
          <a:prstGeom prst="rect">
            <a:avLst/>
          </a:prstGeom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9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bg1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9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8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6674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6"/>
          <p:cNvSpPr>
            <a:spLocks noGrp="1"/>
          </p:cNvSpPr>
          <p:nvPr>
            <p:ph type="title"/>
          </p:nvPr>
        </p:nvSpPr>
        <p:spPr>
          <a:xfrm>
            <a:off x="453968" y="341312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472301" y="1295400"/>
            <a:ext cx="8217674" cy="50323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373401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Section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VL brown paper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0" b="39470"/>
          <a:stretch/>
        </p:blipFill>
        <p:spPr>
          <a:xfrm>
            <a:off x="1588" y="2060110"/>
            <a:ext cx="9144000" cy="2060110"/>
          </a:xfrm>
          <a:prstGeom prst="rect">
            <a:avLst/>
          </a:prstGeom>
        </p:spPr>
      </p:pic>
      <p:sp>
        <p:nvSpPr>
          <p:cNvPr id="1607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2439" y="2294970"/>
            <a:ext cx="8237537" cy="1614994"/>
          </a:xfrm>
          <a:prstGeom prst="rect">
            <a:avLst/>
          </a:prstGeom>
        </p:spPr>
        <p:txBody>
          <a:bodyPr lIns="0" anchor="ctr" anchorCtr="0"/>
          <a:lstStyle>
            <a:lvl1pPr algn="l">
              <a:defRPr sz="3600" b="1">
                <a:solidFill>
                  <a:schemeClr val="accent4"/>
                </a:solidFill>
                <a:effectLst/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52439" y="4321586"/>
            <a:ext cx="8237537" cy="1852856"/>
          </a:xfrm>
        </p:spPr>
        <p:txBody>
          <a:bodyPr/>
          <a:lstStyle>
            <a:lvl3pPr>
              <a:defRPr sz="1600"/>
            </a:lvl3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448" y="369120"/>
            <a:ext cx="1662545" cy="70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11933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3FD253D-399C-4C4A-B775-13913812F419}" type="datetimeFigureOut">
              <a:rPr lang="en-US" smtClean="0">
                <a:solidFill>
                  <a:prstClr val="black"/>
                </a:solidFill>
              </a:rPr>
              <a:pPr/>
              <a:t>9/26/19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25A017B-C564-4AB2-BA48-7E083D2768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20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Breakf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2438" y="1776487"/>
            <a:ext cx="5018498" cy="2037293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52439" y="4394515"/>
            <a:ext cx="5022494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1" y="418929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2" y="6046881"/>
            <a:ext cx="1966753" cy="53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75688"/>
      </p:ext>
    </p:extLst>
  </p:cSld>
  <p:clrMapOvr>
    <a:masterClrMapping/>
  </p:clrMapOvr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344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089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Calibri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2"/>
                </a:solidFill>
                <a:latin typeface="Calibri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2"/>
                </a:solidFill>
                <a:latin typeface="Calibri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2"/>
                </a:solidFill>
                <a:latin typeface="Calibri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2"/>
                </a:solidFill>
                <a:latin typeface="Calibri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378320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33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57200" y="1752600"/>
            <a:ext cx="8229600" cy="4038600"/>
          </a:xfrm>
        </p:spPr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5000"/>
                  </a:schemeClr>
                </a:solidFill>
              </a:defRPr>
            </a:lvl4pPr>
            <a:lvl5pPr marL="1466791" indent="-225660">
              <a:defRPr>
                <a:solidFill>
                  <a:schemeClr val="accent6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157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/>
          <a:lstStyle/>
          <a:p>
            <a:fld id="{5A337C75-1044-496C-BE16-D3360293C4C9}" type="datetimeFigureOut">
              <a:rPr lang="en-US" smtClean="0">
                <a:solidFill>
                  <a:prstClr val="black"/>
                </a:solidFill>
              </a:rPr>
              <a:pPr/>
              <a:t>9/26/19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/>
          <a:lstStyle/>
          <a:p>
            <a:fld id="{43344B25-C0C1-4696-B1C1-80EE1829953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40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820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755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-Conten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2273" y="1196378"/>
            <a:ext cx="4121315" cy="52534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6"/>
          <p:cNvSpPr>
            <a:spLocks noGrp="1"/>
          </p:cNvSpPr>
          <p:nvPr>
            <p:ph type="title"/>
          </p:nvPr>
        </p:nvSpPr>
        <p:spPr>
          <a:xfrm>
            <a:off x="453968" y="341312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978400" y="1295400"/>
            <a:ext cx="3711575" cy="50244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95109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1216152"/>
          </a:xfrm>
          <a:prstGeom prst="rect">
            <a:avLst/>
          </a:prstGeom>
          <a:solidFill>
            <a:srgbClr val="0D0D0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341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Flame Gril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2438" y="1776485"/>
            <a:ext cx="5018498" cy="2037293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452438" y="4394514"/>
            <a:ext cx="5022494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0" y="418930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2" y="6046881"/>
            <a:ext cx="1966753" cy="534596"/>
          </a:xfrm>
          <a:prstGeom prst="rect">
            <a:avLst/>
          </a:prstGeom>
        </p:spPr>
      </p:pic>
      <p:pic>
        <p:nvPicPr>
          <p:cNvPr id="7" name="Picture 2" descr="S:\Client\Johnsonville\Photography\1. Low-Res\SNB\Chicken Sausage Sandwich\ChickenSausageSandwich_B.jpg"/>
          <p:cNvPicPr>
            <a:picLocks noChangeAspect="1" noChangeArrowheads="1"/>
          </p:cNvPicPr>
          <p:nvPr userDrawn="1"/>
        </p:nvPicPr>
        <p:blipFill>
          <a:blip r:embed="rId5" cstate="print"/>
          <a:srcRect l="27778" t="35256" r="19231" b="12821"/>
          <a:stretch>
            <a:fillRect/>
          </a:stretch>
        </p:blipFill>
        <p:spPr bwMode="auto">
          <a:xfrm>
            <a:off x="5821411" y="2286000"/>
            <a:ext cx="3322589" cy="2170408"/>
          </a:xfrm>
          <a:prstGeom prst="rect">
            <a:avLst/>
          </a:prstGeom>
          <a:noFill/>
        </p:spPr>
      </p:pic>
      <p:pic>
        <p:nvPicPr>
          <p:cNvPr id="9" name="Picture 6" descr="S:\Client\Johnsonville\Photography\1. Low-Res\Sandwiches and Wraps\Slices\Italian Sausage Slices and Steak-EZE Sandwich_C_100790.jpg"/>
          <p:cNvPicPr>
            <a:picLocks noChangeAspect="1" noChangeArrowheads="1"/>
          </p:cNvPicPr>
          <p:nvPr userDrawn="1"/>
        </p:nvPicPr>
        <p:blipFill rotWithShape="1">
          <a:blip r:embed="rId6" cstate="print"/>
          <a:srcRect l="25165" t="29535" r="20627" b="14498"/>
          <a:stretch/>
        </p:blipFill>
        <p:spPr bwMode="auto">
          <a:xfrm>
            <a:off x="5791200" y="4584700"/>
            <a:ext cx="3364059" cy="2273300"/>
          </a:xfrm>
          <a:prstGeom prst="rect">
            <a:avLst/>
          </a:prstGeom>
          <a:noFill/>
        </p:spPr>
      </p:pic>
      <p:pic>
        <p:nvPicPr>
          <p:cNvPr id="12" name="Picture 3" descr="S:\Client\Johnsonville\Photography\1. Low-Res\SNB\Mediterranean Salad_Italian Slices\MediterraneanSalad_Italian Slices_C.jp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17095" t="18952" r="29997" b="27319"/>
          <a:stretch/>
        </p:blipFill>
        <p:spPr bwMode="auto">
          <a:xfrm>
            <a:off x="5791200" y="2307266"/>
            <a:ext cx="3364059" cy="2277434"/>
          </a:xfrm>
          <a:prstGeom prst="rect">
            <a:avLst/>
          </a:prstGeom>
          <a:noFill/>
        </p:spPr>
      </p:pic>
      <p:pic>
        <p:nvPicPr>
          <p:cNvPr id="14" name="Picture 13" descr="S:\Client\Johnsonville\Photography\1. Low-Res\SNB\Sausage Sunrise Waffle\Sausage Sunrise Waffle_OrigCrumbles_Closeup B.jpg"/>
          <p:cNvPicPr>
            <a:picLocks noChangeAspect="1" noChangeArrowheads="1"/>
          </p:cNvPicPr>
          <p:nvPr userDrawn="1"/>
        </p:nvPicPr>
        <p:blipFill rotWithShape="1">
          <a:blip r:embed="rId8" cstate="print"/>
          <a:srcRect l="9132" t="15268" r="17907" b="21499"/>
          <a:stretch/>
        </p:blipFill>
        <p:spPr bwMode="auto">
          <a:xfrm>
            <a:off x="5791200" y="0"/>
            <a:ext cx="3352800" cy="2307265"/>
          </a:xfrm>
          <a:prstGeom prst="rect">
            <a:avLst/>
          </a:prstGeom>
          <a:noFill/>
        </p:spPr>
      </p:pic>
      <p:pic>
        <p:nvPicPr>
          <p:cNvPr id="18" name="Picture 2" descr="\\FRED-win7\shared\Client\Johnsonville\Photography\1. Low-Res\Breakfast\Eggs Benedict_JalChedd__D.jpg"/>
          <p:cNvPicPr>
            <a:picLocks noChangeAspect="1" noChangeArrowheads="1"/>
          </p:cNvPicPr>
          <p:nvPr userDrawn="1"/>
        </p:nvPicPr>
        <p:blipFill rotWithShape="1">
          <a:blip r:embed="rId9" cstate="print"/>
          <a:srcRect l="14149" t="18870" r="22780" b="16026"/>
          <a:stretch/>
        </p:blipFill>
        <p:spPr bwMode="auto">
          <a:xfrm>
            <a:off x="5791201" y="0"/>
            <a:ext cx="3352800" cy="23072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647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Barn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4192" y="0"/>
            <a:ext cx="6399808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5721" y="1295401"/>
            <a:ext cx="5638704" cy="2518378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098825" y="4122347"/>
            <a:ext cx="5635599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" y="352880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5" y="5496306"/>
            <a:ext cx="2309539" cy="6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6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Butcher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4192" y="0"/>
            <a:ext cx="6399808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5721" y="1295401"/>
            <a:ext cx="5638704" cy="2518378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098825" y="4122347"/>
            <a:ext cx="5635599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" y="352880"/>
            <a:ext cx="1870364" cy="791307"/>
          </a:xfrm>
          <a:prstGeom prst="rect">
            <a:avLst/>
          </a:prstGeom>
        </p:spPr>
      </p:pic>
      <p:pic>
        <p:nvPicPr>
          <p:cNvPr id="5" name="Picture 4" descr="CONFIDENTIAL-red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1" y="5727330"/>
            <a:ext cx="2132612" cy="57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2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Oven Do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744192" y="0"/>
            <a:ext cx="6399808" cy="6858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95721" y="1295401"/>
            <a:ext cx="5638704" cy="2518378"/>
          </a:xfrm>
        </p:spPr>
        <p:txBody>
          <a:bodyPr anchor="t" anchorCtr="0">
            <a:normAutofit/>
          </a:bodyPr>
          <a:lstStyle>
            <a:lvl1pPr>
              <a:defRPr sz="43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3098825" y="4122347"/>
            <a:ext cx="5635599" cy="46030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Johnsonville_Logo_Mas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5" y="352880"/>
            <a:ext cx="1870364" cy="791307"/>
          </a:xfrm>
          <a:prstGeom prst="rect">
            <a:avLst/>
          </a:prstGeom>
        </p:spPr>
      </p:pic>
      <p:pic>
        <p:nvPicPr>
          <p:cNvPr id="8" name="Picture 7" descr="CONFIDENTIAL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3" y="4430325"/>
            <a:ext cx="2309539" cy="6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8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/>
          </p:cNvSpPr>
          <p:nvPr/>
        </p:nvSpPr>
        <p:spPr>
          <a:xfrm>
            <a:off x="8518653" y="6525875"/>
            <a:ext cx="360816" cy="27096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1198">
              <a:defRPr/>
            </a:pPr>
            <a:fld id="{C809E215-7209-B646-A55B-2D269A235871}" type="slidenum">
              <a:rPr lang="en-US" sz="1100" b="1" smtClean="0">
                <a:solidFill>
                  <a:schemeClr val="accent1"/>
                </a:solidFill>
                <a:latin typeface="Arial Narrow"/>
                <a:cs typeface="Arial Narrow"/>
              </a:rPr>
              <a:pPr algn="ctr" defTabSz="911198">
                <a:defRPr/>
              </a:pPr>
              <a:t>‹#›</a:t>
            </a:fld>
            <a:endParaRPr lang="en-US" sz="1100" b="1" dirty="0">
              <a:solidFill>
                <a:schemeClr val="accent1"/>
              </a:solidFill>
              <a:latin typeface="Arial Narrow"/>
              <a:cs typeface="Arial Narrow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53968" y="341312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967" y="1199786"/>
            <a:ext cx="8280457" cy="5206272"/>
          </a:xfrm>
          <a:prstGeom prst="rect">
            <a:avLst/>
          </a:prstGeom>
        </p:spPr>
        <p:txBody>
          <a:bodyPr vert="horz" lIns="0" tIns="41029" rIns="0" bIns="410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Johnsonville_Logo_Master.png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42" y="201218"/>
            <a:ext cx="875358" cy="370343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9" idx="1"/>
          </p:cNvCxnSpPr>
          <p:nvPr/>
        </p:nvCxnSpPr>
        <p:spPr bwMode="auto">
          <a:xfrm>
            <a:off x="0" y="6644929"/>
            <a:ext cx="8518653" cy="1642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5614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50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5" r:id="rId15"/>
    <p:sldLayoutId id="2147484166" r:id="rId16"/>
    <p:sldLayoutId id="2147484167" r:id="rId17"/>
    <p:sldLayoutId id="2147484168" r:id="rId18"/>
    <p:sldLayoutId id="2147484169" r:id="rId19"/>
    <p:sldLayoutId id="2147484170" r:id="rId20"/>
    <p:sldLayoutId id="2147484172" r:id="rId21"/>
    <p:sldLayoutId id="2147484174" r:id="rId22"/>
    <p:sldLayoutId id="2147484180" r:id="rId23"/>
    <p:sldLayoutId id="2147484184" r:id="rId24"/>
    <p:sldLayoutId id="2147484185" r:id="rId25"/>
    <p:sldLayoutId id="2147484186" r:id="rId2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 i="0" cap="all">
          <a:solidFill>
            <a:schemeClr val="accent4"/>
          </a:solidFill>
          <a:effectLst/>
          <a:latin typeface="Arial Narrow"/>
          <a:ea typeface="+mj-ea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5pPr>
      <a:lvl6pPr marL="455603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6pPr>
      <a:lvl7pPr marL="91119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7pPr>
      <a:lvl8pPr marL="1366797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8pPr>
      <a:lvl9pPr marL="1822396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9pPr>
    </p:titleStyle>
    <p:bodyStyle>
      <a:lvl1pPr marL="0" indent="0" algn="l" rtl="0" eaLnBrk="1" fontAlgn="base" hangingPunct="1">
        <a:spcBef>
          <a:spcPts val="538"/>
        </a:spcBef>
        <a:spcAft>
          <a:spcPts val="538"/>
        </a:spcAft>
        <a:buClr>
          <a:schemeClr val="bg2"/>
        </a:buClr>
        <a:buSzPct val="100000"/>
        <a:buFont typeface="Wingdings" charset="2"/>
        <a:buNone/>
        <a:defRPr sz="2000">
          <a:solidFill>
            <a:schemeClr val="accent1"/>
          </a:solidFill>
          <a:latin typeface="+mn-lt"/>
          <a:ea typeface="+mn-ea"/>
          <a:cs typeface="ヒラギノ角ゴ Pro W3"/>
        </a:defRPr>
      </a:lvl1pPr>
      <a:lvl2pPr marL="354731" indent="-152435" algn="l" rtl="0" eaLnBrk="1" fontAlgn="base" hangingPunct="1">
        <a:spcBef>
          <a:spcPts val="538"/>
        </a:spcBef>
        <a:spcAft>
          <a:spcPts val="538"/>
        </a:spcAft>
        <a:buClr>
          <a:schemeClr val="accent1"/>
        </a:buClr>
        <a:buSzPct val="100000"/>
        <a:buFont typeface="Arial"/>
        <a:buChar char="•"/>
        <a:defRPr sz="1800">
          <a:solidFill>
            <a:schemeClr val="tx2"/>
          </a:solidFill>
          <a:latin typeface="+mn-lt"/>
          <a:ea typeface="+mn-ea"/>
          <a:cs typeface="ヒラギノ角ゴ Pro W3"/>
        </a:defRPr>
      </a:lvl2pPr>
      <a:lvl3pPr marL="569849" indent="-156708" algn="l" rtl="0" eaLnBrk="1" fontAlgn="base" hangingPunct="1">
        <a:spcBef>
          <a:spcPts val="0"/>
        </a:spcBef>
        <a:spcAft>
          <a:spcPts val="538"/>
        </a:spcAft>
        <a:buClr>
          <a:schemeClr val="accent4"/>
        </a:buClr>
        <a:buFont typeface="Lucida Grande"/>
        <a:buChar char="-"/>
        <a:defRPr sz="1800">
          <a:solidFill>
            <a:schemeClr val="tx2"/>
          </a:solidFill>
          <a:latin typeface="+mn-lt"/>
          <a:ea typeface="+mn-ea"/>
          <a:cs typeface="ヒラギノ角ゴ Pro W3"/>
        </a:defRPr>
      </a:lvl3pPr>
      <a:lvl4pPr marL="772145" indent="-151010" algn="l" rtl="0" eaLnBrk="1" fontAlgn="base" hangingPunct="1">
        <a:spcBef>
          <a:spcPts val="0"/>
        </a:spcBef>
        <a:spcAft>
          <a:spcPts val="538"/>
        </a:spcAft>
        <a:buClr>
          <a:schemeClr val="tx2"/>
        </a:buClr>
        <a:buSzPct val="75000"/>
        <a:buFont typeface="Lucida Grande"/>
        <a:buChar char="•"/>
        <a:defRPr sz="1600">
          <a:solidFill>
            <a:schemeClr val="tx2"/>
          </a:solidFill>
          <a:latin typeface="+mn-lt"/>
          <a:ea typeface="+mn-ea"/>
          <a:cs typeface="ヒラギノ角ゴ Pro W3"/>
        </a:defRPr>
      </a:lvl4pPr>
      <a:lvl5pPr marL="974442" indent="-162407" algn="l" defTabSz="667298" rtl="0" eaLnBrk="1" fontAlgn="base" hangingPunct="1">
        <a:spcBef>
          <a:spcPts val="0"/>
        </a:spcBef>
        <a:spcAft>
          <a:spcPts val="538"/>
        </a:spcAft>
        <a:buClr>
          <a:schemeClr val="tx1">
            <a:lumMod val="50000"/>
            <a:lumOff val="50000"/>
          </a:schemeClr>
        </a:buClr>
        <a:buFont typeface="Lucida Grande"/>
        <a:buChar char="-"/>
        <a:tabLst/>
        <a:defRPr sz="1600">
          <a:solidFill>
            <a:schemeClr val="tx2"/>
          </a:solidFill>
          <a:latin typeface="+mn-lt"/>
          <a:ea typeface="+mn-ea"/>
          <a:cs typeface="ヒラギノ角ゴ Pro W3"/>
        </a:defRPr>
      </a:lvl5pPr>
      <a:lvl6pPr marL="1939460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395063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2850663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306259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03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98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97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96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94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93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94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90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 txBox="1">
            <a:spLocks/>
          </p:cNvSpPr>
          <p:nvPr/>
        </p:nvSpPr>
        <p:spPr>
          <a:xfrm>
            <a:off x="8518653" y="6525875"/>
            <a:ext cx="360816" cy="27096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911198">
              <a:defRPr/>
            </a:pPr>
            <a:fld id="{C809E215-7209-B646-A55B-2D269A235871}" type="slidenum">
              <a:rPr lang="en-US" sz="1100" b="1" smtClean="0">
                <a:solidFill>
                  <a:srgbClr val="A20C33"/>
                </a:solidFill>
                <a:latin typeface="Arial Narrow"/>
                <a:cs typeface="Arial Narrow"/>
              </a:rPr>
              <a:pPr algn="ctr" defTabSz="911198">
                <a:defRPr/>
              </a:pPr>
              <a:t>‹#›</a:t>
            </a:fld>
            <a:endParaRPr lang="en-US" sz="1100" b="1" dirty="0">
              <a:solidFill>
                <a:srgbClr val="A20C33"/>
              </a:solidFill>
              <a:latin typeface="Arial Narrow"/>
              <a:cs typeface="Arial Narrow"/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53969" y="341313"/>
            <a:ext cx="7559150" cy="7461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968" y="1199786"/>
            <a:ext cx="8280457" cy="5206272"/>
          </a:xfrm>
          <a:prstGeom prst="rect">
            <a:avLst/>
          </a:prstGeom>
        </p:spPr>
        <p:txBody>
          <a:bodyPr vert="horz" lIns="0" tIns="41029" rIns="0" bIns="410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Johnsonville_Logo_Master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42" y="201220"/>
            <a:ext cx="875358" cy="370343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9" idx="1"/>
          </p:cNvCxnSpPr>
          <p:nvPr/>
        </p:nvCxnSpPr>
        <p:spPr bwMode="auto">
          <a:xfrm>
            <a:off x="1" y="6644929"/>
            <a:ext cx="8518653" cy="16426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accent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2376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  <p:sldLayoutId id="2147484204" r:id="rId17"/>
    <p:sldLayoutId id="2147484205" r:id="rId18"/>
    <p:sldLayoutId id="2147484206" r:id="rId19"/>
    <p:sldLayoutId id="2147484207" r:id="rId20"/>
    <p:sldLayoutId id="2147484208" r:id="rId21"/>
    <p:sldLayoutId id="2147484209" r:id="rId22"/>
    <p:sldLayoutId id="2147484210" r:id="rId23"/>
    <p:sldLayoutId id="2147484211" r:id="rId24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 b="1" i="0" cap="all">
          <a:solidFill>
            <a:schemeClr val="accent4"/>
          </a:solidFill>
          <a:effectLst/>
          <a:latin typeface="Arial Narrow"/>
          <a:ea typeface="+mj-ea"/>
          <a:cs typeface="Arial Narrow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  <a:cs typeface="ヒラギノ角ゴ Pro W3"/>
        </a:defRPr>
      </a:lvl5pPr>
      <a:lvl6pPr marL="455603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6pPr>
      <a:lvl7pPr marL="91119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7pPr>
      <a:lvl8pPr marL="1366797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8pPr>
      <a:lvl9pPr marL="1822396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ヒラギノ角ゴ Pro W3" pitchFamily="64" charset="-128"/>
        </a:defRPr>
      </a:lvl9pPr>
    </p:titleStyle>
    <p:bodyStyle>
      <a:lvl1pPr marL="0" indent="0" algn="l" rtl="0" eaLnBrk="1" fontAlgn="base" hangingPunct="1">
        <a:spcBef>
          <a:spcPts val="538"/>
        </a:spcBef>
        <a:spcAft>
          <a:spcPts val="538"/>
        </a:spcAft>
        <a:buClr>
          <a:schemeClr val="bg2"/>
        </a:buClr>
        <a:buSzPct val="100000"/>
        <a:buFont typeface="Wingdings" charset="2"/>
        <a:buNone/>
        <a:defRPr sz="2000">
          <a:solidFill>
            <a:schemeClr val="accent1"/>
          </a:solidFill>
          <a:latin typeface="+mn-lt"/>
          <a:ea typeface="+mn-ea"/>
          <a:cs typeface="ヒラギノ角ゴ Pro W3"/>
        </a:defRPr>
      </a:lvl1pPr>
      <a:lvl2pPr marL="354731" indent="-152435" algn="l" rtl="0" eaLnBrk="1" fontAlgn="base" hangingPunct="1">
        <a:spcBef>
          <a:spcPts val="538"/>
        </a:spcBef>
        <a:spcAft>
          <a:spcPts val="538"/>
        </a:spcAft>
        <a:buClr>
          <a:schemeClr val="accent1"/>
        </a:buClr>
        <a:buSzPct val="100000"/>
        <a:buFont typeface="Arial"/>
        <a:buChar char="•"/>
        <a:defRPr sz="1800">
          <a:solidFill>
            <a:schemeClr val="tx2"/>
          </a:solidFill>
          <a:latin typeface="+mn-lt"/>
          <a:ea typeface="+mn-ea"/>
          <a:cs typeface="ヒラギノ角ゴ Pro W3"/>
        </a:defRPr>
      </a:lvl2pPr>
      <a:lvl3pPr marL="569849" indent="-156708" algn="l" rtl="0" eaLnBrk="1" fontAlgn="base" hangingPunct="1">
        <a:spcBef>
          <a:spcPts val="0"/>
        </a:spcBef>
        <a:spcAft>
          <a:spcPts val="538"/>
        </a:spcAft>
        <a:buClr>
          <a:schemeClr val="accent4"/>
        </a:buClr>
        <a:buFont typeface="Lucida Grande"/>
        <a:buChar char="-"/>
        <a:defRPr sz="1800">
          <a:solidFill>
            <a:schemeClr val="tx2"/>
          </a:solidFill>
          <a:latin typeface="+mn-lt"/>
          <a:ea typeface="+mn-ea"/>
          <a:cs typeface="ヒラギノ角ゴ Pro W3"/>
        </a:defRPr>
      </a:lvl3pPr>
      <a:lvl4pPr marL="772145" indent="-151010" algn="l" rtl="0" eaLnBrk="1" fontAlgn="base" hangingPunct="1">
        <a:spcBef>
          <a:spcPts val="0"/>
        </a:spcBef>
        <a:spcAft>
          <a:spcPts val="538"/>
        </a:spcAft>
        <a:buClr>
          <a:schemeClr val="tx2"/>
        </a:buClr>
        <a:buSzPct val="75000"/>
        <a:buFont typeface="Lucida Grande"/>
        <a:buChar char="•"/>
        <a:defRPr sz="1600">
          <a:solidFill>
            <a:schemeClr val="tx2"/>
          </a:solidFill>
          <a:latin typeface="+mn-lt"/>
          <a:ea typeface="+mn-ea"/>
          <a:cs typeface="ヒラギノ角ゴ Pro W3"/>
        </a:defRPr>
      </a:lvl4pPr>
      <a:lvl5pPr marL="974442" indent="-162407" algn="l" defTabSz="667298" rtl="0" eaLnBrk="1" fontAlgn="base" hangingPunct="1">
        <a:spcBef>
          <a:spcPts val="0"/>
        </a:spcBef>
        <a:spcAft>
          <a:spcPts val="538"/>
        </a:spcAft>
        <a:buClr>
          <a:schemeClr val="tx1">
            <a:lumMod val="50000"/>
            <a:lumOff val="50000"/>
          </a:schemeClr>
        </a:buClr>
        <a:buFont typeface="Lucida Grande"/>
        <a:buChar char="-"/>
        <a:tabLst/>
        <a:defRPr sz="1600">
          <a:solidFill>
            <a:schemeClr val="tx2"/>
          </a:solidFill>
          <a:latin typeface="+mn-lt"/>
          <a:ea typeface="+mn-ea"/>
          <a:cs typeface="ヒラギノ角ゴ Pro W3"/>
        </a:defRPr>
      </a:lvl5pPr>
      <a:lvl6pPr marL="1939460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395063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2850663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306259" indent="-17717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Times" pitchFamily="-28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03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98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797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396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994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593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194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790" algn="l" defTabSz="911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53.jpeg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6485"/>
            <a:ext cx="5791200" cy="1957315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400" dirty="0"/>
              <a:t>BUILD PROFIT</a:t>
            </a:r>
            <a:br>
              <a:rPr lang="en-US" sz="4400" dirty="0"/>
            </a:br>
            <a:r>
              <a:rPr lang="en-US" sz="4400" dirty="0"/>
              <a:t>WITH SAUSAGE</a:t>
            </a:r>
            <a:br>
              <a:rPr lang="en-US" sz="4400" dirty="0"/>
            </a:br>
            <a:r>
              <a:rPr lang="en-US" sz="4400" dirty="0"/>
              <a:t>INGREDIENTS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48000" y="1447800"/>
            <a:ext cx="2944368" cy="5410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E1B1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89320" y="1447800"/>
            <a:ext cx="3154680" cy="5410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1447800"/>
            <a:ext cx="3048000" cy="54102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465458" cy="1295400"/>
          </a:xfrm>
        </p:spPr>
        <p:txBody>
          <a:bodyPr>
            <a:normAutofit/>
          </a:bodyPr>
          <a:lstStyle/>
          <a:p>
            <a:r>
              <a:rPr lang="en-US" dirty="0"/>
              <a:t>Johnsonville Brand Strength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810000"/>
            <a:ext cx="2971800" cy="3048000"/>
          </a:xfrm>
        </p:spPr>
        <p:txBody>
          <a:bodyPr/>
          <a:lstStyle/>
          <a:p>
            <a:pPr marL="117475" indent="-11747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000" b="1" dirty="0">
                <a:solidFill>
                  <a:schemeClr val="tx1"/>
                </a:solidFill>
              </a:rPr>
              <a:t>  #1 Italian Sausage brand </a:t>
            </a:r>
            <a:r>
              <a:rPr lang="en-US" sz="1600" dirty="0">
                <a:solidFill>
                  <a:schemeClr val="tx1"/>
                </a:solidFill>
              </a:rPr>
              <a:t>in the U.S. with the highest loyalty levels*</a:t>
            </a:r>
          </a:p>
          <a:p>
            <a:pPr marL="117475" indent="-11747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600" dirty="0">
                <a:solidFill>
                  <a:schemeClr val="tx1"/>
                </a:solidFill>
              </a:rPr>
              <a:t>  100% pure pork, made with </a:t>
            </a:r>
            <a:r>
              <a:rPr lang="en-US" sz="1600" b="1" dirty="0">
                <a:solidFill>
                  <a:schemeClr val="tx1"/>
                </a:solidFill>
              </a:rPr>
              <a:t>proprietary blend of authentic spices</a:t>
            </a:r>
            <a:endParaRPr lang="en-US" sz="1600" b="1" i="1" dirty="0">
              <a:solidFill>
                <a:schemeClr val="tx1"/>
              </a:solidFill>
            </a:endParaRPr>
          </a:p>
          <a:p>
            <a:pPr marL="117475" indent="-117475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600" b="1" dirty="0">
                <a:solidFill>
                  <a:schemeClr val="tx1"/>
                </a:solidFill>
              </a:rPr>
              <a:t>  Popular </a:t>
            </a:r>
            <a:r>
              <a:rPr lang="en-US" sz="1600" dirty="0">
                <a:solidFill>
                  <a:schemeClr val="tx1"/>
                </a:solidFill>
              </a:rPr>
              <a:t>with diners </a:t>
            </a:r>
            <a:r>
              <a:rPr lang="en-US" sz="1600" b="1" dirty="0">
                <a:solidFill>
                  <a:schemeClr val="tx1"/>
                </a:solidFill>
              </a:rPr>
              <a:t>all year long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296" name="TextBox 10"/>
          <p:cNvSpPr txBox="1">
            <a:spLocks noChangeArrowheads="1"/>
          </p:cNvSpPr>
          <p:nvPr/>
        </p:nvSpPr>
        <p:spPr bwMode="auto">
          <a:xfrm>
            <a:off x="304800" y="1524000"/>
            <a:ext cx="2667000" cy="4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2" tIns="45691" rIns="91382" bIns="45691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00"/>
                </a:solidFill>
                <a:latin typeface="+mj-lt"/>
                <a:ea typeface="Tahoma" pitchFamily="34" charset="0"/>
                <a:cs typeface="Tahoma" pitchFamily="34" charset="0"/>
              </a:rPr>
              <a:t>Italian Sausage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831681" y="1524000"/>
            <a:ext cx="3312319" cy="4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2" tIns="45691" rIns="91382" bIns="45691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+mj-lt"/>
                <a:ea typeface="Tahoma" pitchFamily="34" charset="0"/>
                <a:cs typeface="Tahoma" pitchFamily="34" charset="0"/>
              </a:rPr>
              <a:t> Specialty Sausages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3657600" y="1524000"/>
            <a:ext cx="1676400" cy="46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2" tIns="45691" rIns="91382" bIns="45691">
            <a:spAutoFit/>
          </a:bodyPr>
          <a:lstStyle/>
          <a:p>
            <a:pPr algn="ctr" eaLnBrk="0" hangingPunct="0"/>
            <a:r>
              <a:rPr lang="en-US" b="1" dirty="0">
                <a:latin typeface="+mj-lt"/>
                <a:ea typeface="Tahoma" pitchFamily="34" charset="0"/>
                <a:cs typeface="Tahoma" pitchFamily="34" charset="0"/>
              </a:rPr>
              <a:t>Brats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00400" y="3810000"/>
            <a:ext cx="2971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2" tIns="45691" rIns="91382" bIns="45691" numCol="1" anchor="t" anchorCtr="0" compatLnSpc="1">
            <a:prstTxWarp prst="textNoShape">
              <a:avLst/>
            </a:prstTxWarp>
          </a:bodyPr>
          <a:lstStyle/>
          <a:p>
            <a:pPr marL="117475" lvl="0" indent="-117475" eaLnBrk="1" fontAlgn="auto" hangingPunct="1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75000"/>
                </a:schemeClr>
              </a:buClr>
            </a:pPr>
            <a:r>
              <a:rPr lang="en-US" sz="2000" b="1" dirty="0">
                <a:latin typeface="+mn-lt"/>
              </a:rPr>
              <a:t>  #1 Brat brand </a:t>
            </a:r>
            <a:r>
              <a:rPr lang="en-US" sz="1600" dirty="0">
                <a:latin typeface="+mn-lt"/>
              </a:rPr>
              <a:t>in the U.S. with the highest loyalty levels*</a:t>
            </a:r>
          </a:p>
          <a:p>
            <a:pPr marL="117475" indent="-117475" defTabSz="913830" eaLnBrk="0" hangingPunct="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75000"/>
                </a:schemeClr>
              </a:buClr>
              <a:defRPr/>
            </a:pPr>
            <a:r>
              <a:rPr lang="en-US" sz="1600" kern="0" dirty="0">
                <a:latin typeface="+mn-lt"/>
                <a:cs typeface="Arial" pitchFamily="34" charset="0"/>
              </a:rPr>
              <a:t>  Unforgettable </a:t>
            </a:r>
            <a:r>
              <a:rPr lang="en-US" sz="1600" b="1" kern="0" dirty="0">
                <a:latin typeface="+mn-lt"/>
                <a:cs typeface="Arial" pitchFamily="34" charset="0"/>
              </a:rPr>
              <a:t>naturally grilled taste</a:t>
            </a:r>
            <a:r>
              <a:rPr lang="en-US" sz="1600" kern="0" dirty="0">
                <a:latin typeface="+mn-lt"/>
                <a:cs typeface="Arial" pitchFamily="34" charset="0"/>
              </a:rPr>
              <a:t> in every bite</a:t>
            </a:r>
            <a:endParaRPr lang="en-US" sz="1600" b="1" i="1" kern="0" dirty="0">
              <a:latin typeface="+mn-lt"/>
              <a:cs typeface="Arial" pitchFamily="34" charset="0"/>
            </a:endParaRPr>
          </a:p>
          <a:p>
            <a:pPr marL="117475" indent="-117475" eaLnBrk="0" hangingPunct="0">
              <a:spcBef>
                <a:spcPts val="600"/>
              </a:spcBef>
              <a:spcAft>
                <a:spcPts val="600"/>
              </a:spcAft>
              <a:buClr>
                <a:schemeClr val="accent3">
                  <a:lumMod val="75000"/>
                </a:schemeClr>
              </a:buClr>
              <a:defRPr/>
            </a:pPr>
            <a:r>
              <a:rPr lang="en-US" sz="1600" dirty="0">
                <a:latin typeface="+mn-lt"/>
                <a:cs typeface="Arial" pitchFamily="34" charset="0"/>
              </a:rPr>
              <a:t>  Featured in over </a:t>
            </a:r>
            <a:r>
              <a:rPr lang="en-US" sz="1600" b="1" dirty="0">
                <a:latin typeface="+mn-lt"/>
                <a:cs typeface="Arial" pitchFamily="34" charset="0"/>
              </a:rPr>
              <a:t>50 stadiums </a:t>
            </a:r>
            <a:r>
              <a:rPr lang="en-US" sz="1600" dirty="0">
                <a:latin typeface="+mn-lt"/>
                <a:cs typeface="Arial" pitchFamily="34" charset="0"/>
              </a:rPr>
              <a:t>nationwide</a:t>
            </a:r>
          </a:p>
          <a:p>
            <a:pPr marL="236391" indent="-236391" defTabSz="913830" eaLnBrk="0" hangingPunct="0">
              <a:spcBef>
                <a:spcPts val="600"/>
              </a:spcBef>
              <a:spcAft>
                <a:spcPts val="600"/>
              </a:spcAft>
              <a:buClr>
                <a:srgbClr val="96292A"/>
              </a:buClr>
              <a:buFont typeface="Arial" pitchFamily="34" charset="0"/>
              <a:buChar char="•"/>
              <a:defRPr/>
            </a:pPr>
            <a:endParaRPr lang="en-US" sz="1600" i="1" kern="0" dirty="0">
              <a:latin typeface="+mn-lt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096000" y="3810000"/>
            <a:ext cx="281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2" tIns="45691" rIns="91382" bIns="45691" numCol="1" anchor="t" anchorCtr="0" compatLnSpc="1">
            <a:prstTxWarp prst="textNoShape">
              <a:avLst/>
            </a:prstTxWarp>
          </a:bodyPr>
          <a:lstStyle/>
          <a:p>
            <a:pPr marL="117475" lvl="0" indent="-117475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92182B"/>
              </a:buClr>
            </a:pPr>
            <a:r>
              <a:rPr lang="en-US" sz="2000" b="1" dirty="0">
                <a:solidFill>
                  <a:schemeClr val="bg1"/>
                </a:solidFill>
                <a:latin typeface="+mn-lt"/>
              </a:rPr>
              <a:t>  #1 Smoked/Cooked Link brand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in the U.S. with the highest loyalty levels*</a:t>
            </a:r>
          </a:p>
          <a:p>
            <a:pPr marL="117475" indent="-117475" defTabSz="913830" eaLnBrk="0" hangingPunct="0">
              <a:spcBef>
                <a:spcPts val="600"/>
              </a:spcBef>
              <a:spcAft>
                <a:spcPts val="600"/>
              </a:spcAft>
              <a:buClr>
                <a:srgbClr val="96292A"/>
              </a:buClr>
              <a:defRPr/>
            </a:pPr>
            <a:r>
              <a:rPr lang="en-US" sz="16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  Only </a:t>
            </a:r>
            <a:r>
              <a:rPr lang="en-US" sz="1600" b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freshest spices and cuts </a:t>
            </a:r>
            <a:r>
              <a:rPr lang="en-US" sz="16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of pork and beef</a:t>
            </a:r>
            <a:endParaRPr lang="en-US" sz="1600" b="1" i="1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marL="117475" indent="-117475" eaLnBrk="0" hangingPunct="0">
              <a:spcBef>
                <a:spcPts val="600"/>
              </a:spcBef>
              <a:buClr>
                <a:srgbClr val="96292A"/>
              </a:buClr>
              <a:defRPr/>
            </a:pPr>
            <a:r>
              <a:rPr lang="en-US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 Naturally smoked 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with hardwood chips for a </a:t>
            </a:r>
            <a:r>
              <a:rPr lang="en-US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bold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flavor</a:t>
            </a:r>
          </a:p>
          <a:p>
            <a:pPr marL="236391" indent="-236391" defTabSz="913830" eaLnBrk="0" hangingPunct="0">
              <a:spcBef>
                <a:spcPts val="600"/>
              </a:spcBef>
              <a:spcAft>
                <a:spcPts val="600"/>
              </a:spcAft>
              <a:buClr>
                <a:srgbClr val="96292A"/>
              </a:buClr>
              <a:buFont typeface="Wingdings" charset="2"/>
              <a:buChar char="§"/>
              <a:defRPr/>
            </a:pPr>
            <a:endParaRPr lang="en-US" sz="1600" i="1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7200" y="6601269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 IRI 1/4/19</a:t>
            </a:r>
          </a:p>
        </p:txBody>
      </p:sp>
      <p:pic>
        <p:nvPicPr>
          <p:cNvPr id="2051" name="Picture 3" descr="S:\Client\Johnsonville\Photography\1. Low-Res\Sandwiches and Wraps\Slices\ItalianSupremePizzaSub_ItalianSlices_Marinara_Pepperoni_Mozzarella_Mushroom_Olives_GreenPepper_Onion.jpg"/>
          <p:cNvPicPr>
            <a:picLocks noChangeAspect="1" noChangeArrowheads="1"/>
          </p:cNvPicPr>
          <p:nvPr/>
        </p:nvPicPr>
        <p:blipFill rotWithShape="1">
          <a:blip r:embed="rId3" cstate="print"/>
          <a:srcRect l="5885" t="13790" r="5885"/>
          <a:stretch/>
        </p:blipFill>
        <p:spPr bwMode="auto">
          <a:xfrm>
            <a:off x="152400" y="2133600"/>
            <a:ext cx="2758370" cy="1418941"/>
          </a:xfrm>
          <a:prstGeom prst="round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25924" r="16623" b="6501"/>
          <a:stretch/>
        </p:blipFill>
        <p:spPr bwMode="auto">
          <a:xfrm>
            <a:off x="3145526" y="2133600"/>
            <a:ext cx="2721874" cy="1368014"/>
          </a:xfrm>
          <a:prstGeom prst="roundRect">
            <a:avLst/>
          </a:prstGeom>
          <a:noFill/>
        </p:spPr>
      </p:pic>
      <p:pic>
        <p:nvPicPr>
          <p:cNvPr id="2053" name="Picture 5" descr="S:\Client\Johnsonville\Photography\1. Low-Res\Sandwiches and Wraps\Splits\Applewood Chicken Smoked Apple Split_English Muffin_Gouda_Fried Egg.jpg"/>
          <p:cNvPicPr>
            <a:picLocks noChangeAspect="1" noChangeArrowheads="1"/>
          </p:cNvPicPr>
          <p:nvPr/>
        </p:nvPicPr>
        <p:blipFill>
          <a:blip r:embed="rId5" cstate="print"/>
          <a:srcRect l="20028" t="14503" r="14503" b="22790"/>
          <a:stretch>
            <a:fillRect/>
          </a:stretch>
        </p:blipFill>
        <p:spPr bwMode="auto">
          <a:xfrm>
            <a:off x="6400797" y="2133600"/>
            <a:ext cx="2388281" cy="1525017"/>
          </a:xfrm>
          <a:prstGeom prst="roundRect">
            <a:avLst/>
          </a:prstGeom>
          <a:noFill/>
        </p:spPr>
      </p:pic>
      <p:sp>
        <p:nvSpPr>
          <p:cNvPr id="16" name="Rectangle 15"/>
          <p:cNvSpPr/>
          <p:nvPr/>
        </p:nvSpPr>
        <p:spPr bwMode="auto">
          <a:xfrm>
            <a:off x="1752600" y="901700"/>
            <a:ext cx="7391400" cy="3937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chemeClr val="bg1"/>
                </a:solidFill>
                <a:cs typeface="Arial"/>
              </a:rPr>
              <a:t>Gain competitive advantage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. Attract consumers. Reliable source.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286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0"/>
          <p:cNvSpPr/>
          <p:nvPr/>
        </p:nvSpPr>
        <p:spPr>
          <a:xfrm>
            <a:off x="762242" y="2049294"/>
            <a:ext cx="3309446" cy="4495800"/>
          </a:xfrm>
          <a:custGeom>
            <a:avLst/>
            <a:gdLst>
              <a:gd name="connsiteX0" fmla="*/ 0 w 3998788"/>
              <a:gd name="connsiteY0" fmla="*/ 399879 h 4495800"/>
              <a:gd name="connsiteX1" fmla="*/ 399879 w 3998788"/>
              <a:gd name="connsiteY1" fmla="*/ 0 h 4495800"/>
              <a:gd name="connsiteX2" fmla="*/ 3598909 w 3998788"/>
              <a:gd name="connsiteY2" fmla="*/ 0 h 4495800"/>
              <a:gd name="connsiteX3" fmla="*/ 3998788 w 3998788"/>
              <a:gd name="connsiteY3" fmla="*/ 399879 h 4495800"/>
              <a:gd name="connsiteX4" fmla="*/ 3998788 w 3998788"/>
              <a:gd name="connsiteY4" fmla="*/ 4095921 h 4495800"/>
              <a:gd name="connsiteX5" fmla="*/ 3598909 w 3998788"/>
              <a:gd name="connsiteY5" fmla="*/ 4495800 h 4495800"/>
              <a:gd name="connsiteX6" fmla="*/ 399879 w 3998788"/>
              <a:gd name="connsiteY6" fmla="*/ 4495800 h 4495800"/>
              <a:gd name="connsiteX7" fmla="*/ 0 w 3998788"/>
              <a:gd name="connsiteY7" fmla="*/ 4095921 h 4495800"/>
              <a:gd name="connsiteX8" fmla="*/ 0 w 3998788"/>
              <a:gd name="connsiteY8" fmla="*/ 399879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8788" h="4495800">
                <a:moveTo>
                  <a:pt x="0" y="399879"/>
                </a:moveTo>
                <a:cubicBezTo>
                  <a:pt x="0" y="179032"/>
                  <a:pt x="179032" y="0"/>
                  <a:pt x="399879" y="0"/>
                </a:cubicBezTo>
                <a:lnTo>
                  <a:pt x="3598909" y="0"/>
                </a:lnTo>
                <a:cubicBezTo>
                  <a:pt x="3819756" y="0"/>
                  <a:pt x="3998788" y="179032"/>
                  <a:pt x="3998788" y="399879"/>
                </a:cubicBezTo>
                <a:lnTo>
                  <a:pt x="3998788" y="4095921"/>
                </a:lnTo>
                <a:cubicBezTo>
                  <a:pt x="3998788" y="4316768"/>
                  <a:pt x="3819756" y="4495800"/>
                  <a:pt x="3598909" y="4495800"/>
                </a:cubicBezTo>
                <a:lnTo>
                  <a:pt x="399879" y="4495800"/>
                </a:lnTo>
                <a:cubicBezTo>
                  <a:pt x="179032" y="4495800"/>
                  <a:pt x="0" y="4316768"/>
                  <a:pt x="0" y="4095921"/>
                </a:cubicBezTo>
                <a:lnTo>
                  <a:pt x="0" y="39987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319278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err="1"/>
              <a:t>Sdf</a:t>
            </a:r>
            <a:endParaRPr lang="en-US" sz="1200" kern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>
            <a:normAutofit/>
          </a:bodyPr>
          <a:lstStyle/>
          <a:p>
            <a:r>
              <a:rPr lang="en-US" dirty="0"/>
              <a:t>Johnsonville Split Sausage Links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8199" y="2057400"/>
            <a:ext cx="7554980" cy="4495800"/>
            <a:chOff x="838199" y="2057400"/>
            <a:chExt cx="7554980" cy="4495800"/>
          </a:xfrm>
        </p:grpSpPr>
        <p:sp>
          <p:nvSpPr>
            <p:cNvPr id="8" name="Freeform 7"/>
            <p:cNvSpPr/>
            <p:nvPr/>
          </p:nvSpPr>
          <p:spPr>
            <a:xfrm>
              <a:off x="838199" y="4533243"/>
              <a:ext cx="3145866" cy="713237"/>
            </a:xfrm>
            <a:custGeom>
              <a:avLst/>
              <a:gdLst>
                <a:gd name="connsiteX0" fmla="*/ 0 w 3380895"/>
                <a:gd name="connsiteY0" fmla="*/ 0 h 713237"/>
                <a:gd name="connsiteX1" fmla="*/ 3380895 w 3380895"/>
                <a:gd name="connsiteY1" fmla="*/ 0 h 713237"/>
                <a:gd name="connsiteX2" fmla="*/ 3380895 w 3380895"/>
                <a:gd name="connsiteY2" fmla="*/ 713237 h 713237"/>
                <a:gd name="connsiteX3" fmla="*/ 0 w 3380895"/>
                <a:gd name="connsiteY3" fmla="*/ 713237 h 713237"/>
                <a:gd name="connsiteX4" fmla="*/ 0 w 3380895"/>
                <a:gd name="connsiteY4" fmla="*/ 0 h 71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95" h="713237">
                  <a:moveTo>
                    <a:pt x="0" y="0"/>
                  </a:moveTo>
                  <a:lnTo>
                    <a:pt x="3380895" y="0"/>
                  </a:lnTo>
                  <a:lnTo>
                    <a:pt x="3380895" y="713237"/>
                  </a:lnTo>
                  <a:lnTo>
                    <a:pt x="0" y="7132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alibri" pitchFamily="34" charset="0"/>
                </a:rPr>
                <a:t>Product Size 7:1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838199" y="3548003"/>
              <a:ext cx="3145866" cy="794228"/>
            </a:xfrm>
            <a:custGeom>
              <a:avLst/>
              <a:gdLst>
                <a:gd name="connsiteX0" fmla="*/ 0 w 3380895"/>
                <a:gd name="connsiteY0" fmla="*/ 0 h 794228"/>
                <a:gd name="connsiteX1" fmla="*/ 3380895 w 3380895"/>
                <a:gd name="connsiteY1" fmla="*/ 0 h 794228"/>
                <a:gd name="connsiteX2" fmla="*/ 3380895 w 3380895"/>
                <a:gd name="connsiteY2" fmla="*/ 794228 h 794228"/>
                <a:gd name="connsiteX3" fmla="*/ 0 w 3380895"/>
                <a:gd name="connsiteY3" fmla="*/ 794228 h 794228"/>
                <a:gd name="connsiteX4" fmla="*/ 0 w 3380895"/>
                <a:gd name="connsiteY4" fmla="*/ 0 h 7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95" h="794228">
                  <a:moveTo>
                    <a:pt x="0" y="0"/>
                  </a:moveTo>
                  <a:lnTo>
                    <a:pt x="3380895" y="0"/>
                  </a:lnTo>
                  <a:lnTo>
                    <a:pt x="3380895" y="794228"/>
                  </a:lnTo>
                  <a:lnTo>
                    <a:pt x="0" y="794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solidFill>
                    <a:schemeClr val="bg1"/>
                  </a:solidFill>
                  <a:latin typeface="Calibri" pitchFamily="34" charset="0"/>
                </a:rPr>
                <a:t>JVL Item# 103526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838199" y="5526669"/>
              <a:ext cx="3145865" cy="752359"/>
            </a:xfrm>
            <a:custGeom>
              <a:avLst/>
              <a:gdLst>
                <a:gd name="connsiteX0" fmla="*/ 0 w 3199030"/>
                <a:gd name="connsiteY0" fmla="*/ 0 h 752359"/>
                <a:gd name="connsiteX1" fmla="*/ 3199030 w 3199030"/>
                <a:gd name="connsiteY1" fmla="*/ 0 h 752359"/>
                <a:gd name="connsiteX2" fmla="*/ 3199030 w 3199030"/>
                <a:gd name="connsiteY2" fmla="*/ 752359 h 752359"/>
                <a:gd name="connsiteX3" fmla="*/ 0 w 3199030"/>
                <a:gd name="connsiteY3" fmla="*/ 752359 h 752359"/>
                <a:gd name="connsiteX4" fmla="*/ 0 w 3199030"/>
                <a:gd name="connsiteY4" fmla="*/ 0 h 75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9030" h="752359">
                  <a:moveTo>
                    <a:pt x="0" y="0"/>
                  </a:moveTo>
                  <a:lnTo>
                    <a:pt x="3199030" y="0"/>
                  </a:lnTo>
                  <a:lnTo>
                    <a:pt x="3199030" y="752359"/>
                  </a:lnTo>
                  <a:lnTo>
                    <a:pt x="0" y="752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>
                  <a:solidFill>
                    <a:schemeClr val="bg1"/>
                  </a:solidFill>
                  <a:latin typeface="Calibri" pitchFamily="34" charset="0"/>
                </a:rPr>
                <a:t>Distrib</a:t>
              </a:r>
              <a:r>
                <a:rPr lang="en-US" sz="1800" kern="1200" dirty="0">
                  <a:solidFill>
                    <a:schemeClr val="bg1"/>
                  </a:solidFill>
                  <a:latin typeface="Calibri" pitchFamily="34" charset="0"/>
                </a:rPr>
                <a:t>. # XXXXX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83733" y="2057400"/>
              <a:ext cx="3309446" cy="4495800"/>
            </a:xfrm>
            <a:custGeom>
              <a:avLst/>
              <a:gdLst>
                <a:gd name="connsiteX0" fmla="*/ 0 w 3998788"/>
                <a:gd name="connsiteY0" fmla="*/ 399879 h 4495800"/>
                <a:gd name="connsiteX1" fmla="*/ 399879 w 3998788"/>
                <a:gd name="connsiteY1" fmla="*/ 0 h 4495800"/>
                <a:gd name="connsiteX2" fmla="*/ 3598909 w 3998788"/>
                <a:gd name="connsiteY2" fmla="*/ 0 h 4495800"/>
                <a:gd name="connsiteX3" fmla="*/ 3998788 w 3998788"/>
                <a:gd name="connsiteY3" fmla="*/ 399879 h 4495800"/>
                <a:gd name="connsiteX4" fmla="*/ 3998788 w 3998788"/>
                <a:gd name="connsiteY4" fmla="*/ 4095921 h 4495800"/>
                <a:gd name="connsiteX5" fmla="*/ 3598909 w 3998788"/>
                <a:gd name="connsiteY5" fmla="*/ 4495800 h 4495800"/>
                <a:gd name="connsiteX6" fmla="*/ 399879 w 3998788"/>
                <a:gd name="connsiteY6" fmla="*/ 4495800 h 4495800"/>
                <a:gd name="connsiteX7" fmla="*/ 0 w 3998788"/>
                <a:gd name="connsiteY7" fmla="*/ 4095921 h 4495800"/>
                <a:gd name="connsiteX8" fmla="*/ 0 w 3998788"/>
                <a:gd name="connsiteY8" fmla="*/ 399879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8788" h="4495800">
                  <a:moveTo>
                    <a:pt x="0" y="399879"/>
                  </a:moveTo>
                  <a:cubicBezTo>
                    <a:pt x="0" y="179032"/>
                    <a:pt x="179032" y="0"/>
                    <a:pt x="399879" y="0"/>
                  </a:cubicBezTo>
                  <a:lnTo>
                    <a:pt x="3598909" y="0"/>
                  </a:lnTo>
                  <a:cubicBezTo>
                    <a:pt x="3819756" y="0"/>
                    <a:pt x="3998788" y="179032"/>
                    <a:pt x="3998788" y="399879"/>
                  </a:cubicBezTo>
                  <a:lnTo>
                    <a:pt x="3998788" y="4095921"/>
                  </a:lnTo>
                  <a:cubicBezTo>
                    <a:pt x="3998788" y="4316768"/>
                    <a:pt x="3819756" y="4495800"/>
                    <a:pt x="3598909" y="4495800"/>
                  </a:cubicBezTo>
                  <a:lnTo>
                    <a:pt x="399879" y="4495800"/>
                  </a:lnTo>
                  <a:cubicBezTo>
                    <a:pt x="179032" y="4495800"/>
                    <a:pt x="0" y="4316768"/>
                    <a:pt x="0" y="4095921"/>
                  </a:cubicBezTo>
                  <a:lnTo>
                    <a:pt x="0" y="399879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319278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err="1"/>
                <a:t>Sdf</a:t>
              </a:r>
              <a:endParaRPr lang="en-US" sz="12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181600" y="3563179"/>
              <a:ext cx="3101162" cy="773597"/>
            </a:xfrm>
            <a:custGeom>
              <a:avLst/>
              <a:gdLst>
                <a:gd name="connsiteX0" fmla="*/ 0 w 3380895"/>
                <a:gd name="connsiteY0" fmla="*/ 0 h 773597"/>
                <a:gd name="connsiteX1" fmla="*/ 3380895 w 3380895"/>
                <a:gd name="connsiteY1" fmla="*/ 0 h 773597"/>
                <a:gd name="connsiteX2" fmla="*/ 3380895 w 3380895"/>
                <a:gd name="connsiteY2" fmla="*/ 773597 h 773597"/>
                <a:gd name="connsiteX3" fmla="*/ 0 w 3380895"/>
                <a:gd name="connsiteY3" fmla="*/ 773597 h 773597"/>
                <a:gd name="connsiteX4" fmla="*/ 0 w 3380895"/>
                <a:gd name="connsiteY4" fmla="*/ 0 h 77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95" h="773597">
                  <a:moveTo>
                    <a:pt x="0" y="0"/>
                  </a:moveTo>
                  <a:lnTo>
                    <a:pt x="3380895" y="0"/>
                  </a:lnTo>
                  <a:lnTo>
                    <a:pt x="3380895" y="773597"/>
                  </a:lnTo>
                  <a:lnTo>
                    <a:pt x="0" y="77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solidFill>
                    <a:schemeClr val="bg1"/>
                  </a:solidFill>
                  <a:latin typeface="Calibri" pitchFamily="34" charset="0"/>
                </a:rPr>
                <a:t>JVL Item# 101845</a:t>
              </a:r>
              <a:endParaRPr lang="en-US" sz="1800" kern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181600" y="4544577"/>
              <a:ext cx="3101163" cy="713224"/>
            </a:xfrm>
            <a:custGeom>
              <a:avLst/>
              <a:gdLst>
                <a:gd name="connsiteX0" fmla="*/ 0 w 3380895"/>
                <a:gd name="connsiteY0" fmla="*/ 0 h 713224"/>
                <a:gd name="connsiteX1" fmla="*/ 3380895 w 3380895"/>
                <a:gd name="connsiteY1" fmla="*/ 0 h 713224"/>
                <a:gd name="connsiteX2" fmla="*/ 3380895 w 3380895"/>
                <a:gd name="connsiteY2" fmla="*/ 713224 h 713224"/>
                <a:gd name="connsiteX3" fmla="*/ 0 w 3380895"/>
                <a:gd name="connsiteY3" fmla="*/ 713224 h 713224"/>
                <a:gd name="connsiteX4" fmla="*/ 0 w 3380895"/>
                <a:gd name="connsiteY4" fmla="*/ 0 h 71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0895" h="713224">
                  <a:moveTo>
                    <a:pt x="0" y="0"/>
                  </a:moveTo>
                  <a:lnTo>
                    <a:pt x="3380895" y="0"/>
                  </a:lnTo>
                  <a:lnTo>
                    <a:pt x="3380895" y="713224"/>
                  </a:lnTo>
                  <a:lnTo>
                    <a:pt x="0" y="71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>
                  <a:latin typeface="Calibri" pitchFamily="34" charset="0"/>
                </a:rPr>
                <a:t>Product Size 7:1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5181599" y="5486726"/>
              <a:ext cx="3101163" cy="792284"/>
            </a:xfrm>
            <a:custGeom>
              <a:avLst/>
              <a:gdLst>
                <a:gd name="connsiteX0" fmla="*/ 0 w 3199030"/>
                <a:gd name="connsiteY0" fmla="*/ 0 h 792284"/>
                <a:gd name="connsiteX1" fmla="*/ 3199030 w 3199030"/>
                <a:gd name="connsiteY1" fmla="*/ 0 h 792284"/>
                <a:gd name="connsiteX2" fmla="*/ 3199030 w 3199030"/>
                <a:gd name="connsiteY2" fmla="*/ 792284 h 792284"/>
                <a:gd name="connsiteX3" fmla="*/ 0 w 3199030"/>
                <a:gd name="connsiteY3" fmla="*/ 792284 h 792284"/>
                <a:gd name="connsiteX4" fmla="*/ 0 w 3199030"/>
                <a:gd name="connsiteY4" fmla="*/ 0 h 79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9030" h="792284">
                  <a:moveTo>
                    <a:pt x="0" y="0"/>
                  </a:moveTo>
                  <a:lnTo>
                    <a:pt x="3199030" y="0"/>
                  </a:lnTo>
                  <a:lnTo>
                    <a:pt x="3199030" y="792284"/>
                  </a:lnTo>
                  <a:lnTo>
                    <a:pt x="0" y="792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34290" rIns="45720" bIns="3429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>
                  <a:latin typeface="Calibri" pitchFamily="34" charset="0"/>
                </a:rPr>
                <a:t>Distrib</a:t>
              </a:r>
              <a:r>
                <a:rPr lang="en-US" sz="1800" kern="1200" dirty="0">
                  <a:latin typeface="Calibri" pitchFamily="34" charset="0"/>
                </a:rPr>
                <a:t>. # XXXXX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83123" y="1142999"/>
            <a:ext cx="2001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Smokehouse Jalapeno Bacon Cheddar Split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218" y="114299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n-lt"/>
              </a:rPr>
              <a:t>Old World Smoked Split Sausage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r="24533" b="24564"/>
          <a:stretch/>
        </p:blipFill>
        <p:spPr>
          <a:xfrm>
            <a:off x="5952396" y="2155231"/>
            <a:ext cx="1663436" cy="1294156"/>
          </a:xfrm>
          <a:prstGeom prst="round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4874" r="26513" b="21955"/>
          <a:stretch/>
        </p:blipFill>
        <p:spPr>
          <a:xfrm>
            <a:off x="1447800" y="2139757"/>
            <a:ext cx="1663436" cy="1325104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30788"/>
            <a:ext cx="992914" cy="5598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>
            <a:normAutofit/>
          </a:bodyPr>
          <a:lstStyle/>
          <a:p>
            <a:r>
              <a:rPr lang="en-US" dirty="0"/>
              <a:t>Johnsonville Ultimate Sausage Slices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85988551"/>
              </p:ext>
            </p:extLst>
          </p:nvPr>
        </p:nvGraphicFramePr>
        <p:xfrm>
          <a:off x="457200" y="1927086"/>
          <a:ext cx="8305800" cy="4626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1000" y="12192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¼” Bias-sliced Andouille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0" y="1219200"/>
            <a:ext cx="2376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¼” Bias-sliced Italian</a:t>
            </a:r>
          </a:p>
        </p:txBody>
      </p:sp>
      <p:pic>
        <p:nvPicPr>
          <p:cNvPr id="14" name="Picture 13" descr="BayouAndouille_CajunMayo_RoastedGreenPepper&amp;Onion_Tomato_Provolone_Jalapeno.jpg"/>
          <p:cNvPicPr>
            <a:picLocks noChangeAspect="1"/>
          </p:cNvPicPr>
          <p:nvPr/>
        </p:nvPicPr>
        <p:blipFill>
          <a:blip r:embed="rId8" cstate="print"/>
          <a:srcRect l="33595" t="16443" r="13076" b="11141"/>
          <a:stretch>
            <a:fillRect/>
          </a:stretch>
        </p:blipFill>
        <p:spPr>
          <a:xfrm>
            <a:off x="640080" y="2087175"/>
            <a:ext cx="1581265" cy="1085580"/>
          </a:xfrm>
          <a:prstGeom prst="round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53200" y="1219200"/>
            <a:ext cx="2376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¼” Bias-sliced </a:t>
            </a:r>
          </a:p>
          <a:p>
            <a:pPr algn="ctr"/>
            <a:r>
              <a:rPr lang="en-US" sz="2000" b="1" dirty="0">
                <a:latin typeface="+mn-lt"/>
              </a:rPr>
              <a:t>Brat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95800" y="1219200"/>
            <a:ext cx="2376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¼” Bias-sliced </a:t>
            </a:r>
          </a:p>
          <a:p>
            <a:pPr algn="ctr"/>
            <a:r>
              <a:rPr lang="en-US" sz="2000" b="1" dirty="0">
                <a:latin typeface="+mn-lt"/>
              </a:rPr>
              <a:t>Italian (bulk)</a:t>
            </a:r>
          </a:p>
        </p:txBody>
      </p:sp>
      <p:pic>
        <p:nvPicPr>
          <p:cNvPr id="5123" name="Picture 3" descr="S:\Client\Johnsonville\Photography\1. Low-Res\Sandwiches and Wraps\Slices\ItalianSupremePizzaSub_ItalianSlices_Marinara_Pepperoni_Mozzarella_Mushroom_Olives_GreenPepper_Onion.jpg"/>
          <p:cNvPicPr>
            <a:picLocks noChangeAspect="1" noChangeArrowheads="1"/>
          </p:cNvPicPr>
          <p:nvPr/>
        </p:nvPicPr>
        <p:blipFill>
          <a:blip r:embed="rId9" cstate="print"/>
          <a:srcRect l="48254" t="29061" r="8239" b="15648"/>
          <a:stretch>
            <a:fillRect/>
          </a:stretch>
        </p:blipFill>
        <p:spPr bwMode="auto">
          <a:xfrm>
            <a:off x="4876800" y="2087175"/>
            <a:ext cx="1622517" cy="1085580"/>
          </a:xfrm>
          <a:prstGeom prst="round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4273" r="6731" b="9447"/>
          <a:stretch/>
        </p:blipFill>
        <p:spPr>
          <a:xfrm>
            <a:off x="2695370" y="2086619"/>
            <a:ext cx="1724230" cy="1051560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6" t="10843" r="2960" b="26192"/>
          <a:stretch/>
        </p:blipFill>
        <p:spPr>
          <a:xfrm>
            <a:off x="6935651" y="2057400"/>
            <a:ext cx="1751149" cy="1051560"/>
          </a:xfrm>
          <a:prstGeom prst="round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>
            <a:normAutofit/>
          </a:bodyPr>
          <a:lstStyle/>
          <a:p>
            <a:r>
              <a:rPr lang="en-US" dirty="0"/>
              <a:t>Johnsonville Sausage crumbles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045793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Original Breakfast Crumbles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5486400"/>
            <a:ext cx="7092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939612563"/>
              </p:ext>
            </p:extLst>
          </p:nvPr>
        </p:nvGraphicFramePr>
        <p:xfrm>
          <a:off x="4953000" y="1514540"/>
          <a:ext cx="3581400" cy="382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00600" y="1045793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Original Italian Crumbles</a:t>
            </a: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214163687"/>
              </p:ext>
            </p:extLst>
          </p:nvPr>
        </p:nvGraphicFramePr>
        <p:xfrm>
          <a:off x="457200" y="1505080"/>
          <a:ext cx="3581400" cy="382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00200"/>
            <a:ext cx="1351965" cy="107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3" t="23959" r="19781" b="17522"/>
          <a:stretch/>
        </p:blipFill>
        <p:spPr>
          <a:xfrm>
            <a:off x="6100689" y="1636223"/>
            <a:ext cx="1295400" cy="101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jeremya\Desktop\Coming soon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839">
            <a:off x="4557162" y="1597080"/>
            <a:ext cx="1905292" cy="31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07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6879" y="5224887"/>
            <a:ext cx="928687" cy="1047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it For You?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>
            <a:normAutofit/>
          </a:bodyPr>
          <a:lstStyle/>
          <a:p>
            <a:pPr marL="339725" indent="-339725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Sausage Slices can be a more cost effective protein topper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Food cost for Split Sausage and Sausage Slices is less than bacon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Upcharge for delivering more protein with sausage than bacon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Big proteins are why some people keep coming back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2825" y="5236315"/>
            <a:ext cx="1085852" cy="952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8498" y="5090574"/>
            <a:ext cx="1366073" cy="1107998"/>
          </a:xfrm>
          <a:prstGeom prst="rect">
            <a:avLst/>
          </a:prstGeom>
        </p:spPr>
      </p:pic>
      <p:sp>
        <p:nvSpPr>
          <p:cNvPr id="7" name="AutoShape 4" descr="Image result for picture of a mcdonald's cheeseburg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5570939"/>
            <a:ext cx="953539" cy="5339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16375" y="5229021"/>
            <a:ext cx="1023102" cy="911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2036" y="4769901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01236" y="5131215"/>
            <a:ext cx="1163029" cy="11630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698" y="6140355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$1.00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00067" y="613813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$6.79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19400" y="613813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$8.99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94508" y="613813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$9.89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40552" y="6169223"/>
            <a:ext cx="855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$11.89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64814" y="6169222"/>
            <a:ext cx="936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&gt;$25.00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3931701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Increase profit by expanding margin with lower priced proteins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Increase profit by </a:t>
            </a:r>
            <a:r>
              <a:rPr lang="en-US" sz="2200" dirty="0" err="1">
                <a:solidFill>
                  <a:srgbClr val="0070C0"/>
                </a:solidFill>
              </a:rPr>
              <a:t>upcharging</a:t>
            </a:r>
            <a:r>
              <a:rPr lang="en-US" sz="2200" dirty="0">
                <a:solidFill>
                  <a:srgbClr val="0070C0"/>
                </a:solidFill>
              </a:rPr>
              <a:t> for larger protein portion sizes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70C0"/>
                </a:solidFill>
              </a:rPr>
              <a:t>Retain customers by delivering an exceptional dining experience with heartier portions </a:t>
            </a:r>
          </a:p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96841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r="559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What’s in it For You?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965575" cy="2971800"/>
          </a:xfrm>
          <a:solidFill>
            <a:schemeClr val="bg1">
              <a:lumMod val="95000"/>
              <a:alpha val="6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39725" indent="-230188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Sausage Slices can be a more </a:t>
            </a:r>
            <a:r>
              <a:rPr lang="en-US" sz="2000" dirty="0">
                <a:solidFill>
                  <a:srgbClr val="A20C33"/>
                </a:solidFill>
                <a:latin typeface="Veneer" panose="02000806000000000000" pitchFamily="2" charset="0"/>
              </a:rPr>
              <a:t>cost effective protein topper</a:t>
            </a:r>
          </a:p>
          <a:p>
            <a:pPr marL="342900" indent="-233363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Food cost for Split Sausage and Sausage Slices is </a:t>
            </a:r>
            <a:r>
              <a:rPr lang="en-US" sz="2000" dirty="0">
                <a:solidFill>
                  <a:srgbClr val="A20C33"/>
                </a:solidFill>
                <a:latin typeface="Veneer" panose="02000806000000000000" pitchFamily="2" charset="0"/>
              </a:rPr>
              <a:t>less than bacon</a:t>
            </a:r>
          </a:p>
          <a:p>
            <a:pPr marL="342900" indent="-233363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Upcharge for delivering </a:t>
            </a:r>
            <a:r>
              <a:rPr lang="en-US" sz="2000" dirty="0">
                <a:solidFill>
                  <a:srgbClr val="A20C33"/>
                </a:solidFill>
                <a:latin typeface="Veneer" panose="02000806000000000000" pitchFamily="2" charset="0"/>
              </a:rPr>
              <a:t>more protein with sausage</a:t>
            </a:r>
            <a:r>
              <a:rPr lang="en-US" sz="2000" dirty="0">
                <a:solidFill>
                  <a:schemeClr val="tx1"/>
                </a:solidFill>
              </a:rPr>
              <a:t> than bacon</a:t>
            </a:r>
          </a:p>
          <a:p>
            <a:pPr marL="342900" indent="-233363"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Big proteins are why some </a:t>
            </a:r>
            <a:r>
              <a:rPr lang="en-US" sz="2000" dirty="0">
                <a:solidFill>
                  <a:srgbClr val="A20C33"/>
                </a:solidFill>
                <a:latin typeface="Veneer" panose="02000806000000000000" pitchFamily="2" charset="0"/>
              </a:rPr>
              <a:t>people keep coming back</a:t>
            </a:r>
          </a:p>
        </p:txBody>
      </p:sp>
      <p:sp>
        <p:nvSpPr>
          <p:cNvPr id="7" name="AutoShape 4" descr="Image result for picture of a mcdonald's cheeseburg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>
          <a:xfrm>
            <a:off x="460375" y="1752600"/>
            <a:ext cx="4267200" cy="3505200"/>
          </a:xfrm>
          <a:solidFill>
            <a:srgbClr val="F8F8F8">
              <a:alpha val="66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2900" indent="-166688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Veneer" panose="02000806000000000000" pitchFamily="2" charset="0"/>
              </a:rPr>
              <a:t>Increase profit </a:t>
            </a:r>
            <a:r>
              <a:rPr lang="en-US" sz="2200" dirty="0">
                <a:solidFill>
                  <a:schemeClr val="tx1"/>
                </a:solidFill>
              </a:rPr>
              <a:t>by expanding margin with lower priced proteins</a:t>
            </a:r>
          </a:p>
          <a:p>
            <a:pPr marL="342900" indent="-166688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Veneer" panose="02000806000000000000" pitchFamily="2" charset="0"/>
              </a:rPr>
              <a:t>Increase profit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by </a:t>
            </a:r>
            <a:r>
              <a:rPr lang="en-US" sz="2200" dirty="0" err="1">
                <a:solidFill>
                  <a:schemeClr val="tx1"/>
                </a:solidFill>
              </a:rPr>
              <a:t>upcharging</a:t>
            </a:r>
            <a:r>
              <a:rPr lang="en-US" sz="2200" dirty="0">
                <a:solidFill>
                  <a:schemeClr val="tx1"/>
                </a:solidFill>
              </a:rPr>
              <a:t> for larger protein portion sizes</a:t>
            </a:r>
          </a:p>
          <a:p>
            <a:pPr marL="342900" indent="-166688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  <a:latin typeface="Veneer" panose="02000806000000000000" pitchFamily="2" charset="0"/>
              </a:rPr>
              <a:t>Retain customers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by delivering an exceptional dining experience with heartier portions </a:t>
            </a:r>
          </a:p>
        </p:txBody>
      </p:sp>
    </p:spTree>
    <p:extLst>
      <p:ext uri="{BB962C8B-B14F-4D97-AF65-F5344CB8AC3E}">
        <p14:creationId xmlns:p14="http://schemas.microsoft.com/office/powerpoint/2010/main" val="1943348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in it For You?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8686800" cy="48768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Increase Profits</a:t>
            </a:r>
          </a:p>
          <a:p>
            <a:pPr lvl="4">
              <a:buClrTx/>
              <a:buNone/>
            </a:pPr>
            <a:r>
              <a:rPr lang="en-US" sz="1700" dirty="0">
                <a:solidFill>
                  <a:schemeClr val="tx1"/>
                </a:solidFill>
                <a:cs typeface="Arial"/>
              </a:rPr>
              <a:t>By expanding margin with lower priced proteins, </a:t>
            </a:r>
            <a:r>
              <a:rPr lang="en-US" sz="1700" dirty="0" err="1">
                <a:solidFill>
                  <a:schemeClr val="tx1"/>
                </a:solidFill>
                <a:cs typeface="Arial"/>
              </a:rPr>
              <a:t>upcharging</a:t>
            </a:r>
            <a:r>
              <a:rPr lang="en-US" sz="1700" dirty="0">
                <a:solidFill>
                  <a:schemeClr val="tx1"/>
                </a:solidFill>
                <a:cs typeface="Arial"/>
              </a:rPr>
              <a:t> for bigger protein </a:t>
            </a:r>
          </a:p>
          <a:p>
            <a:pPr lvl="4">
              <a:buClrTx/>
              <a:buNone/>
            </a:pPr>
            <a:r>
              <a:rPr lang="en-US" sz="1700" dirty="0">
                <a:solidFill>
                  <a:schemeClr val="tx1"/>
                </a:solidFill>
                <a:cs typeface="Arial"/>
              </a:rPr>
              <a:t>portions and using sausage slices and splits as a more cost effective protein topper</a:t>
            </a:r>
            <a:endParaRPr lang="en-US" sz="17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Increase Sales</a:t>
            </a:r>
          </a:p>
          <a:p>
            <a:pPr>
              <a:buClrTx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	</a:t>
            </a:r>
            <a:r>
              <a:rPr lang="en-US" sz="1700" dirty="0">
                <a:solidFill>
                  <a:schemeClr val="tx1"/>
                </a:solidFill>
                <a:cs typeface="Arial"/>
              </a:rPr>
              <a:t>By providing new menu items across all </a:t>
            </a:r>
            <a:r>
              <a:rPr lang="en-US" sz="1700" dirty="0" err="1">
                <a:solidFill>
                  <a:schemeClr val="tx1"/>
                </a:solidFill>
                <a:cs typeface="Arial"/>
              </a:rPr>
              <a:t>dayparts</a:t>
            </a:r>
            <a:endParaRPr lang="en-US" sz="17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Attract AND Retain Customers</a:t>
            </a:r>
          </a:p>
          <a:p>
            <a:pPr>
              <a:buClrTx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	</a:t>
            </a:r>
            <a:r>
              <a:rPr lang="en-US" sz="1700" dirty="0">
                <a:solidFill>
                  <a:schemeClr val="tx1"/>
                </a:solidFill>
                <a:cs typeface="Arial"/>
              </a:rPr>
              <a:t>By offering innovative products, packed with big protein </a:t>
            </a:r>
            <a:endParaRPr lang="en-US" sz="17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Attract AND Retain Quality Employees</a:t>
            </a:r>
          </a:p>
          <a:p>
            <a:pPr>
              <a:buClrTx/>
            </a:pPr>
            <a:r>
              <a:rPr lang="en-US" sz="1700" dirty="0">
                <a:solidFill>
                  <a:schemeClr val="accent6"/>
                </a:solidFill>
                <a:cs typeface="Arial"/>
              </a:rPr>
              <a:t>	</a:t>
            </a:r>
            <a:r>
              <a:rPr lang="en-US" sz="1700" dirty="0">
                <a:solidFill>
                  <a:schemeClr val="tx1"/>
                </a:solidFill>
                <a:cs typeface="Arial"/>
              </a:rPr>
              <a:t>By utilizing an easy to prepare, versatile product line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Gain Competitive Advantage</a:t>
            </a:r>
          </a:p>
          <a:p>
            <a:pPr>
              <a:buClrTx/>
            </a:pPr>
            <a:r>
              <a:rPr lang="en-US" sz="1700" dirty="0">
                <a:solidFill>
                  <a:schemeClr val="accent6"/>
                </a:solidFill>
              </a:rPr>
              <a:t>	</a:t>
            </a:r>
            <a:r>
              <a:rPr lang="en-US" sz="1700" dirty="0">
                <a:solidFill>
                  <a:schemeClr val="tx1"/>
                </a:solidFill>
              </a:rPr>
              <a:t>By offering more flavor, more protein and menu items that customers crave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Provide a Reliable Source of Products/Services</a:t>
            </a:r>
          </a:p>
          <a:p>
            <a:pPr>
              <a:buClrTx/>
            </a:pPr>
            <a:r>
              <a:rPr lang="en-US" sz="1700" dirty="0">
                <a:solidFill>
                  <a:schemeClr val="accent6"/>
                </a:solidFill>
              </a:rPr>
              <a:t>	</a:t>
            </a:r>
            <a:r>
              <a:rPr lang="en-US" sz="1700" dirty="0">
                <a:solidFill>
                  <a:schemeClr val="tx1"/>
                </a:solidFill>
              </a:rPr>
              <a:t>By serving the #1 sausage brand in America</a:t>
            </a:r>
          </a:p>
        </p:txBody>
      </p:sp>
    </p:spTree>
    <p:extLst>
      <p:ext uri="{BB962C8B-B14F-4D97-AF65-F5344CB8AC3E}">
        <p14:creationId xmlns:p14="http://schemas.microsoft.com/office/powerpoint/2010/main" val="347700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Appendix: Sausage trend support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6400800"/>
            <a:ext cx="6705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Source: Datassential 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MenuTrends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, October 2014 to October 2018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533400" y="404813"/>
            <a:ext cx="8382000" cy="890587"/>
          </a:xfrm>
          <a:prstGeom prst="rect">
            <a:avLst/>
          </a:prstGeom>
          <a:noFill/>
        </p:spPr>
        <p:txBody>
          <a:bodyPr lIns="137160" rIns="137160" anchor="ctr" anchorCtr="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/>
            <a:r>
              <a:rPr lang="en-US" sz="2500" b="1" dirty="0">
                <a:solidFill>
                  <a:schemeClr val="accent4"/>
                </a:solidFill>
                <a:latin typeface="Arial Narrow" pitchFamily="34" charset="0"/>
              </a:rPr>
              <a:t>ETHNIC SAUSAGE ON THE RISE AT RESTAURANTS</a:t>
            </a:r>
          </a:p>
        </p:txBody>
      </p:sp>
      <p:pic>
        <p:nvPicPr>
          <p:cNvPr id="2" name="Picture 3" descr="\\FRED-win7\shared\Client\Johnsonville\Photography\1. Low-Res\National Accounts\Sysco\Bratwurst Cassoulet_JVL Original Natural Casing Bratwurst_C.jpg"/>
          <p:cNvPicPr>
            <a:picLocks noChangeAspect="1" noChangeArrowheads="1"/>
          </p:cNvPicPr>
          <p:nvPr/>
        </p:nvPicPr>
        <p:blipFill>
          <a:blip r:embed="rId3" cstate="print"/>
          <a:srcRect l="13542" r="2083"/>
          <a:stretch>
            <a:fillRect/>
          </a:stretch>
        </p:blipFill>
        <p:spPr bwMode="auto">
          <a:xfrm>
            <a:off x="2895600" y="1458069"/>
            <a:ext cx="3258911" cy="232415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28600" y="3886200"/>
            <a:ext cx="2579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latin typeface="Arial"/>
                <a:cs typeface="Arial"/>
              </a:rPr>
              <a:t>Andouille</a:t>
            </a:r>
            <a:r>
              <a:rPr lang="en-US" sz="4000" dirty="0">
                <a:latin typeface="Arial"/>
                <a:cs typeface="Arial"/>
              </a:rPr>
              <a:t>: </a:t>
            </a:r>
          </a:p>
          <a:p>
            <a:pPr algn="ctr"/>
            <a:r>
              <a:rPr lang="en-US" sz="4000" b="1" dirty="0">
                <a:latin typeface="Arial"/>
                <a:cs typeface="Arial"/>
              </a:rPr>
              <a:t>+12%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86200" y="3886200"/>
            <a:ext cx="15119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Brat:</a:t>
            </a:r>
          </a:p>
          <a:p>
            <a:pPr algn="ctr"/>
            <a:r>
              <a:rPr lang="en-US" sz="4000" b="1" dirty="0">
                <a:latin typeface="Arial"/>
                <a:cs typeface="Arial"/>
              </a:rPr>
              <a:t>+22%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96106" y="3886200"/>
            <a:ext cx="25523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Arial"/>
                <a:cs typeface="Arial"/>
              </a:rPr>
              <a:t>Jalapeno: </a:t>
            </a:r>
          </a:p>
          <a:p>
            <a:pPr algn="ctr"/>
            <a:r>
              <a:rPr lang="en-US" sz="4000" b="1" dirty="0">
                <a:latin typeface="Arial"/>
                <a:cs typeface="Arial"/>
              </a:rPr>
              <a:t>+73%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71800" y="5410200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/>
                <a:cs typeface="Arial"/>
              </a:rPr>
              <a:t>4-year growth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6942" r="2502" b="11833"/>
          <a:stretch/>
        </p:blipFill>
        <p:spPr bwMode="auto">
          <a:xfrm>
            <a:off x="6154510" y="1463765"/>
            <a:ext cx="2989489" cy="2291029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11"/>
          <a:stretch/>
        </p:blipFill>
        <p:spPr>
          <a:xfrm flipH="1">
            <a:off x="0" y="1443420"/>
            <a:ext cx="2895600" cy="233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09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breakfast</a:t>
            </a:r>
          </a:p>
        </p:txBody>
      </p:sp>
      <p:pic>
        <p:nvPicPr>
          <p:cNvPr id="12291" name="Picture 3" descr="S:\Client\Johnsonville\Photography\1. Low-Res\Breakfast\Applewood Chicken Smoked Apple Split_English Muffin_Gouda_Fried Egg.jpg"/>
          <p:cNvPicPr>
            <a:picLocks noChangeAspect="1" noChangeArrowheads="1"/>
          </p:cNvPicPr>
          <p:nvPr/>
        </p:nvPicPr>
        <p:blipFill>
          <a:blip r:embed="rId3" cstate="print"/>
          <a:srcRect l="18684" t="2335" r="14013" b="11677"/>
          <a:stretch>
            <a:fillRect/>
          </a:stretch>
        </p:blipFill>
        <p:spPr bwMode="auto">
          <a:xfrm>
            <a:off x="4648200" y="1066800"/>
            <a:ext cx="3951968" cy="336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4495800"/>
            <a:ext cx="41910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Breakfast sausage </a:t>
            </a:r>
            <a:r>
              <a:rPr lang="en-US" sz="3200" dirty="0">
                <a:latin typeface="+mn-lt"/>
              </a:rPr>
              <a:t>has grown +</a:t>
            </a:r>
            <a:r>
              <a:rPr lang="en-US" sz="3200" b="1" dirty="0">
                <a:latin typeface="+mn-lt"/>
              </a:rPr>
              <a:t>130% </a:t>
            </a:r>
            <a:r>
              <a:rPr lang="en-US" sz="3200" dirty="0">
                <a:solidFill>
                  <a:prstClr val="black"/>
                </a:solidFill>
                <a:latin typeface="Arial"/>
              </a:rPr>
              <a:t>from 2008-2018.</a:t>
            </a:r>
            <a:endParaRPr lang="en-US" sz="3200" dirty="0">
              <a:latin typeface="+mn-lt"/>
            </a:endParaRPr>
          </a:p>
        </p:txBody>
      </p:sp>
      <p:pic>
        <p:nvPicPr>
          <p:cNvPr id="4098" name="Picture 2" descr="S:\Client\Johnsonville\Photography\1. Low-Res\SNB\Sausage Sunrise Waffle\Sausage Sunrise Waffle_OrigCrumbles_B.jpg"/>
          <p:cNvPicPr>
            <a:picLocks noChangeAspect="1" noChangeArrowheads="1"/>
          </p:cNvPicPr>
          <p:nvPr/>
        </p:nvPicPr>
        <p:blipFill>
          <a:blip r:embed="rId4" cstate="print"/>
          <a:srcRect b="2657"/>
          <a:stretch>
            <a:fillRect/>
          </a:stretch>
        </p:blipFill>
        <p:spPr bwMode="auto">
          <a:xfrm>
            <a:off x="457200" y="1066800"/>
            <a:ext cx="3627146" cy="334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1000" y="4419600"/>
            <a:ext cx="4343400" cy="20621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Breakfast in foodservice </a:t>
            </a:r>
            <a:r>
              <a:rPr lang="en-US" sz="3200" dirty="0">
                <a:latin typeface="+mn-lt"/>
              </a:rPr>
              <a:t>has grown +</a:t>
            </a:r>
            <a:r>
              <a:rPr lang="en-US" sz="3200" b="1" dirty="0">
                <a:latin typeface="+mn-lt"/>
              </a:rPr>
              <a:t>39%</a:t>
            </a:r>
            <a:r>
              <a:rPr lang="en-US" sz="3200" dirty="0">
                <a:latin typeface="+mn-lt"/>
              </a:rPr>
              <a:t> from 2008-2018.</a:t>
            </a:r>
          </a:p>
        </p:txBody>
      </p:sp>
      <p:sp>
        <p:nvSpPr>
          <p:cNvPr id="8" name="Text Placeholder 8"/>
          <p:cNvSpPr txBox="1">
            <a:spLocks/>
          </p:cNvSpPr>
          <p:nvPr/>
        </p:nvSpPr>
        <p:spPr>
          <a:xfrm>
            <a:off x="609600" y="64008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Source: Datassential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MenuTrends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2019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48000" y="838200"/>
            <a:ext cx="6096000" cy="3937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chemeClr val="bg1"/>
                </a:solidFill>
                <a:cs typeface="Arial"/>
              </a:rPr>
              <a:t>Retain customers with in-demand protein ingredients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Johnsonville sausage ingredient overview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8686800" cy="48768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Satisfying with protein has never been easier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Increase profit with cost-effective proteins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Ethnic sausage is a menu staple at restaurants</a:t>
            </a:r>
            <a:endParaRPr lang="en-US" sz="1700" dirty="0">
              <a:solidFill>
                <a:schemeClr val="tx1"/>
              </a:solidFill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So what?:</a:t>
            </a:r>
          </a:p>
          <a:p>
            <a:pPr marL="811931" lvl="1" indent="-45720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sz="2200" dirty="0"/>
              <a:t>The Brand Consumers Choose</a:t>
            </a:r>
          </a:p>
          <a:p>
            <a:pPr marL="811931" lvl="1" indent="-45720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sz="2200" dirty="0"/>
              <a:t>Easy Portion Control, Optimizes Food Cost &amp; Profit Margin</a:t>
            </a:r>
          </a:p>
          <a:p>
            <a:pPr marL="811931" lvl="1" indent="-45720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sz="2200" dirty="0"/>
              <a:t>Easy to Prep, Reduces Labor Cost</a:t>
            </a:r>
          </a:p>
          <a:p>
            <a:pPr marL="811931" lvl="1" indent="-457200">
              <a:buClr>
                <a:schemeClr val="tx1"/>
              </a:buClr>
              <a:buFont typeface="Arial" panose="020B0604020202020204" pitchFamily="34" charset="0"/>
              <a:buChar char="–"/>
            </a:pPr>
            <a:r>
              <a:rPr lang="en-US" sz="2200" dirty="0"/>
              <a:t>A Profitable Choice</a:t>
            </a:r>
          </a:p>
        </p:txBody>
      </p:sp>
    </p:spTree>
    <p:extLst>
      <p:ext uri="{BB962C8B-B14F-4D97-AF65-F5344CB8AC3E}">
        <p14:creationId xmlns:p14="http://schemas.microsoft.com/office/powerpoint/2010/main" val="4039196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sandwiches</a:t>
            </a:r>
          </a:p>
        </p:txBody>
      </p:sp>
      <p:pic>
        <p:nvPicPr>
          <p:cNvPr id="13315" name="Picture 3" descr="S:\Client\Johnsonville\Photography\1. Low-Res\Sandwiches and Wraps\Slices\Italian Sausage &amp; Peppers_Italian Slices.jpg"/>
          <p:cNvPicPr>
            <a:picLocks noChangeAspect="1" noChangeArrowheads="1"/>
          </p:cNvPicPr>
          <p:nvPr/>
        </p:nvPicPr>
        <p:blipFill>
          <a:blip r:embed="rId3" cstate="print"/>
          <a:srcRect l="9615" t="4721" r="5495" b="2361"/>
          <a:stretch>
            <a:fillRect/>
          </a:stretch>
        </p:blipFill>
        <p:spPr bwMode="auto">
          <a:xfrm>
            <a:off x="4724400" y="1066800"/>
            <a:ext cx="4068693" cy="359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4724400"/>
            <a:ext cx="41910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Pork items </a:t>
            </a:r>
            <a:r>
              <a:rPr lang="en-US" sz="3200" dirty="0">
                <a:latin typeface="+mn-lt"/>
              </a:rPr>
              <a:t>make up 4 out of the 5 </a:t>
            </a:r>
            <a:r>
              <a:rPr lang="en-US" sz="3200" b="1" dirty="0">
                <a:latin typeface="+mn-lt"/>
              </a:rPr>
              <a:t>top sandwich proteins</a:t>
            </a:r>
            <a:r>
              <a:rPr lang="en-US" sz="3200" dirty="0">
                <a:latin typeface="+mn-lt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4724400"/>
            <a:ext cx="44196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Sausage </a:t>
            </a:r>
            <a:r>
              <a:rPr lang="en-US" sz="3200" dirty="0">
                <a:latin typeface="+mn-lt"/>
              </a:rPr>
              <a:t>is one of the only sandwich proteins that is </a:t>
            </a:r>
            <a:r>
              <a:rPr lang="en-US" sz="3200" b="1" dirty="0">
                <a:latin typeface="+mn-lt"/>
              </a:rPr>
              <a:t>growing</a:t>
            </a:r>
            <a:r>
              <a:rPr lang="en-US" sz="3200" dirty="0">
                <a:latin typeface="+mn-lt"/>
              </a:rPr>
              <a:t>.</a:t>
            </a:r>
          </a:p>
        </p:txBody>
      </p:sp>
      <p:pic>
        <p:nvPicPr>
          <p:cNvPr id="5122" name="Picture 2" descr="S:\Client\Johnsonville\Photography\1. Low-Res\SNB\Chicken Sausage Sandwich\ChickenSausageSandwich_B.jpg"/>
          <p:cNvPicPr>
            <a:picLocks noChangeAspect="1" noChangeArrowheads="1"/>
          </p:cNvPicPr>
          <p:nvPr/>
        </p:nvPicPr>
        <p:blipFill>
          <a:blip r:embed="rId4" cstate="print"/>
          <a:srcRect l="23504" r="6410" b="2466"/>
          <a:stretch>
            <a:fillRect/>
          </a:stretch>
        </p:blipFill>
        <p:spPr bwMode="auto">
          <a:xfrm>
            <a:off x="304800" y="1066800"/>
            <a:ext cx="3899085" cy="361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Placeholder 8"/>
          <p:cNvSpPr txBox="1">
            <a:spLocks/>
          </p:cNvSpPr>
          <p:nvPr/>
        </p:nvSpPr>
        <p:spPr>
          <a:xfrm>
            <a:off x="609600" y="64008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Source: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Datassential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MenuTrends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2018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048000" y="838200"/>
            <a:ext cx="6096000" cy="3937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chemeClr val="bg1"/>
                </a:solidFill>
                <a:cs typeface="Arial"/>
              </a:rPr>
              <a:t>Retain customers with in-demand protein ingredients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Bias-sliced Portion Control – 6 AND 12 INCH SUBS</a:t>
            </a:r>
          </a:p>
        </p:txBody>
      </p:sp>
      <p:pic>
        <p:nvPicPr>
          <p:cNvPr id="7" name="Picture 6" descr="3oz Slices on_12inchSub.jpg"/>
          <p:cNvPicPr>
            <a:picLocks noChangeAspect="1"/>
          </p:cNvPicPr>
          <p:nvPr/>
        </p:nvPicPr>
        <p:blipFill>
          <a:blip r:embed="rId2" cstate="print"/>
          <a:srcRect l="4849" t="9091"/>
          <a:stretch>
            <a:fillRect/>
          </a:stretch>
        </p:blipFill>
        <p:spPr>
          <a:xfrm>
            <a:off x="2310384" y="3886200"/>
            <a:ext cx="2871216" cy="1828800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66800" y="3276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1 oz. on 6” roll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400" y="3276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2 oz. on 6” roll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3288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3 oz. on 6” roll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52750" y="5791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3 oz. on 12” roll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0" y="58028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4 oz. on 12” roll</a:t>
            </a:r>
          </a:p>
        </p:txBody>
      </p:sp>
      <p:pic>
        <p:nvPicPr>
          <p:cNvPr id="19" name="Content Placeholder 3" descr="1oz Slices on6inchSu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600200"/>
            <a:ext cx="2369345" cy="1579563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2oz Slices on6inchSu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600200"/>
            <a:ext cx="2446020" cy="1630680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3oz Slices on6inchSu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48400" y="1625600"/>
            <a:ext cx="2362200" cy="1574800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4oz Slices on_12inchSub.jpg"/>
          <p:cNvPicPr>
            <a:picLocks noChangeAspect="1"/>
          </p:cNvPicPr>
          <p:nvPr/>
        </p:nvPicPr>
        <p:blipFill>
          <a:blip r:embed="rId6" cstate="print"/>
          <a:srcRect l="4251" t="11339"/>
          <a:stretch>
            <a:fillRect/>
          </a:stretch>
        </p:blipFill>
        <p:spPr>
          <a:xfrm>
            <a:off x="5638800" y="3886200"/>
            <a:ext cx="2895600" cy="1787513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 bwMode="auto">
          <a:xfrm>
            <a:off x="253688" y="3886200"/>
            <a:ext cx="1727512" cy="18288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Control your profit margin with Johnsonville Slices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BOWLS +1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4267200"/>
            <a:ext cx="4495800" cy="20621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Bowls are on </a:t>
            </a:r>
            <a:r>
              <a:rPr lang="en-US" sz="3200" b="1" dirty="0">
                <a:latin typeface="+mn-lt"/>
              </a:rPr>
              <a:t>31%</a:t>
            </a:r>
            <a:r>
              <a:rPr lang="en-US" sz="3200" dirty="0">
                <a:latin typeface="+mn-lt"/>
              </a:rPr>
              <a:t> of US menus, and have grown </a:t>
            </a:r>
            <a:r>
              <a:rPr lang="en-US" sz="3200" b="1" dirty="0">
                <a:latin typeface="+mn-lt"/>
              </a:rPr>
              <a:t>+11.9% </a:t>
            </a:r>
            <a:r>
              <a:rPr lang="en-US" sz="3200" dirty="0">
                <a:latin typeface="+mn-lt"/>
              </a:rPr>
              <a:t>over the past 4 years.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4267200"/>
            <a:ext cx="44958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Sausage has grown </a:t>
            </a:r>
            <a:r>
              <a:rPr lang="en-US" sz="3200" b="1" dirty="0">
                <a:latin typeface="+mn-lt"/>
              </a:rPr>
              <a:t>+100% </a:t>
            </a:r>
            <a:r>
              <a:rPr lang="en-US" sz="3200" dirty="0">
                <a:latin typeface="+mn-lt"/>
              </a:rPr>
              <a:t>in breakfast bowls since 2013.</a:t>
            </a: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609600" y="64008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Source: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Datassential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MenuTrends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2018, </a:t>
            </a:r>
            <a:r>
              <a:rPr kumimoji="0" lang="en-US" sz="2000" b="0" i="1" u="none" strike="noStrike" kern="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Datassential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Bowls Report 2017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  <p:pic>
        <p:nvPicPr>
          <p:cNvPr id="8" name="New picture"/>
          <p:cNvPicPr/>
          <p:nvPr/>
        </p:nvPicPr>
        <p:blipFill rotWithShape="1">
          <a:blip r:embed="rId3" cstate="print"/>
          <a:srcRect l="5733"/>
          <a:stretch/>
        </p:blipFill>
        <p:spPr>
          <a:xfrm>
            <a:off x="4895850" y="1219198"/>
            <a:ext cx="3886200" cy="279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New picture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175" y="1219200"/>
            <a:ext cx="4132539" cy="279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entrees</a:t>
            </a:r>
          </a:p>
        </p:txBody>
      </p:sp>
      <p:pic>
        <p:nvPicPr>
          <p:cNvPr id="14338" name="Picture 2" descr="S:\Client\Johnsonville\Photography\1. Low-Res\Entrees\Gnocchi_Spinach_Calabrian Chiles_Fresh Mozzarella_ItalianSlices_Entree_B.jpg"/>
          <p:cNvPicPr>
            <a:picLocks noChangeAspect="1" noChangeArrowheads="1"/>
          </p:cNvPicPr>
          <p:nvPr/>
        </p:nvPicPr>
        <p:blipFill>
          <a:blip r:embed="rId3" cstate="print"/>
          <a:srcRect r="7292" b="1563"/>
          <a:stretch>
            <a:fillRect/>
          </a:stretch>
        </p:blipFill>
        <p:spPr bwMode="auto">
          <a:xfrm>
            <a:off x="4800600" y="1219200"/>
            <a:ext cx="3987675" cy="2822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" b="10241"/>
          <a:stretch/>
        </p:blipFill>
        <p:spPr bwMode="auto">
          <a:xfrm>
            <a:off x="261087" y="1229562"/>
            <a:ext cx="4126026" cy="280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4267200"/>
            <a:ext cx="41910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Sausage is in the </a:t>
            </a:r>
          </a:p>
          <a:p>
            <a:r>
              <a:rPr lang="en-US" sz="3200" b="1" dirty="0">
                <a:latin typeface="+mn-lt"/>
              </a:rPr>
              <a:t>Top 3 </a:t>
            </a:r>
            <a:r>
              <a:rPr lang="en-US" sz="3200" dirty="0">
                <a:latin typeface="+mn-lt"/>
              </a:rPr>
              <a:t>of pork proteins for center of plate.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4267200"/>
            <a:ext cx="41910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Multi-protein entrees are on </a:t>
            </a:r>
            <a:r>
              <a:rPr lang="en-US" sz="3200" b="1" dirty="0">
                <a:latin typeface="+mn-lt"/>
              </a:rPr>
              <a:t>80%</a:t>
            </a:r>
            <a:r>
              <a:rPr lang="en-US" sz="3200" dirty="0">
                <a:latin typeface="+mn-lt"/>
              </a:rPr>
              <a:t> of US menus.</a:t>
            </a:r>
            <a:endParaRPr lang="en-US" sz="3200" b="1" dirty="0">
              <a:latin typeface="+mn-lt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609600" y="64008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Source: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Datassential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Pork Entrees, February 2018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9248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Burgers</a:t>
            </a:r>
          </a:p>
        </p:txBody>
      </p:sp>
      <p:pic>
        <p:nvPicPr>
          <p:cNvPr id="3074" name="Picture 2" descr="S:\Client\Johnsonville\Photography\1. Low-Res\Burger Builds\Sicilian Chophouse Burger_Chophouse Gold &amp; Italian Slices_B.jpg"/>
          <p:cNvPicPr>
            <a:picLocks noChangeAspect="1" noChangeArrowheads="1"/>
          </p:cNvPicPr>
          <p:nvPr/>
        </p:nvPicPr>
        <p:blipFill>
          <a:blip r:embed="rId3" cstate="print"/>
          <a:srcRect l="10685" t="19579" r="24933" b="16019"/>
          <a:stretch>
            <a:fillRect/>
          </a:stretch>
        </p:blipFill>
        <p:spPr bwMode="auto">
          <a:xfrm>
            <a:off x="381000" y="1143000"/>
            <a:ext cx="4114800" cy="2745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8600" y="3962400"/>
            <a:ext cx="4343400" cy="25545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71450" lvl="0" indent="-171450">
              <a:buClr>
                <a:srgbClr val="96292A"/>
              </a:buClr>
            </a:pPr>
            <a:r>
              <a:rPr lang="en-US" sz="3200" dirty="0">
                <a:latin typeface="+mn-lt"/>
                <a:cs typeface="Arial" pitchFamily="34" charset="0"/>
              </a:rPr>
              <a:t>	Burgers </a:t>
            </a:r>
            <a:r>
              <a:rPr lang="en-US" sz="3200" b="1" dirty="0">
                <a:latin typeface="+mn-lt"/>
                <a:cs typeface="Arial" pitchFamily="34" charset="0"/>
              </a:rPr>
              <a:t>made with or topped</a:t>
            </a:r>
            <a:r>
              <a:rPr lang="en-US" sz="3200" dirty="0">
                <a:latin typeface="+mn-lt"/>
                <a:cs typeface="Arial" pitchFamily="34" charset="0"/>
              </a:rPr>
              <a:t> with sausage have grown </a:t>
            </a:r>
            <a:r>
              <a:rPr lang="en-US" sz="3200" b="1" dirty="0">
                <a:latin typeface="+mn-lt"/>
                <a:cs typeface="Arial" pitchFamily="34" charset="0"/>
              </a:rPr>
              <a:t>+300% </a:t>
            </a:r>
            <a:r>
              <a:rPr lang="en-US" sz="3200" dirty="0">
                <a:latin typeface="+mn-lt"/>
                <a:cs typeface="Arial" pitchFamily="34" charset="0"/>
              </a:rPr>
              <a:t>over the last 11 years.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3962400"/>
            <a:ext cx="4038600" cy="243143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71450" lvl="0" indent="-171450">
              <a:buClr>
                <a:srgbClr val="96292A"/>
              </a:buClr>
            </a:pPr>
            <a:r>
              <a:rPr lang="en-US" dirty="0">
                <a:latin typeface="+mn-lt"/>
              </a:rPr>
              <a:t>	</a:t>
            </a:r>
            <a:r>
              <a:rPr lang="en-US" sz="3200" dirty="0">
                <a:latin typeface="+mn-lt"/>
              </a:rPr>
              <a:t>Sausage as a </a:t>
            </a:r>
            <a:r>
              <a:rPr lang="en-US" sz="3200" b="1" dirty="0">
                <a:latin typeface="+mn-lt"/>
              </a:rPr>
              <a:t>burger topping</a:t>
            </a:r>
            <a:r>
              <a:rPr lang="en-US" sz="3200" dirty="0">
                <a:latin typeface="+mn-lt"/>
              </a:rPr>
              <a:t> has grown </a:t>
            </a:r>
            <a:r>
              <a:rPr lang="en-US" sz="3200" b="1" dirty="0">
                <a:latin typeface="+mn-lt"/>
              </a:rPr>
              <a:t>+39% </a:t>
            </a:r>
            <a:r>
              <a:rPr lang="en-US" sz="3200" dirty="0">
                <a:latin typeface="+mn-lt"/>
              </a:rPr>
              <a:t>since last year.</a:t>
            </a:r>
            <a:endParaRPr lang="en-US" sz="3200" b="1" dirty="0">
              <a:latin typeface="+mn-lt"/>
              <a:cs typeface="Arial" pitchFamily="34" charset="0"/>
            </a:endParaRPr>
          </a:p>
          <a:p>
            <a:pPr lvl="0">
              <a:buClr>
                <a:srgbClr val="96292A"/>
              </a:buClr>
            </a:pPr>
            <a:endParaRPr lang="en-US" dirty="0">
              <a:latin typeface="+mn-lt"/>
              <a:cs typeface="Arial" pitchFamily="34" charset="0"/>
            </a:endParaRPr>
          </a:p>
        </p:txBody>
      </p:sp>
      <p:pic>
        <p:nvPicPr>
          <p:cNvPr id="8" name="Picture 3" descr="S:\Client\Johnsonville\Photography\1. Low-Res\Burger Builds\Burger_Jalapeno Cheddar 7-1 Split_B.jpg"/>
          <p:cNvPicPr>
            <a:picLocks noChangeAspect="1" noChangeArrowheads="1"/>
          </p:cNvPicPr>
          <p:nvPr/>
        </p:nvPicPr>
        <p:blipFill>
          <a:blip r:embed="rId4" cstate="print"/>
          <a:srcRect l="11756" t="3234" b="1585"/>
          <a:stretch>
            <a:fillRect/>
          </a:stretch>
        </p:blipFill>
        <p:spPr bwMode="auto">
          <a:xfrm>
            <a:off x="4953000" y="1143000"/>
            <a:ext cx="3850461" cy="2744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609600" y="64770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Source: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Datassential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MenuTrends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2018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Pizzas and flatbreads</a:t>
            </a:r>
          </a:p>
        </p:txBody>
      </p:sp>
      <p:pic>
        <p:nvPicPr>
          <p:cNvPr id="2050" name="Picture 2" descr="S:\Client\Johnsonville\Photography\1. Low-Res\Pizza and Flatbreads\AP Photos\Artichoke Smoked Mozz Flatbread_Italian Slices_100790.jpg"/>
          <p:cNvPicPr>
            <a:picLocks noChangeAspect="1" noChangeArrowheads="1"/>
          </p:cNvPicPr>
          <p:nvPr/>
        </p:nvPicPr>
        <p:blipFill>
          <a:blip r:embed="rId3" cstate="print"/>
          <a:srcRect t="8090" b="12944"/>
          <a:stretch>
            <a:fillRect/>
          </a:stretch>
        </p:blipFill>
        <p:spPr bwMode="auto">
          <a:xfrm>
            <a:off x="4800600" y="1143000"/>
            <a:ext cx="4048506" cy="294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299847" y="1143000"/>
            <a:ext cx="4048506" cy="2945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8600" y="4267200"/>
            <a:ext cx="4191000" cy="20621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Sausage pizza </a:t>
            </a:r>
            <a:r>
              <a:rPr lang="en-US" sz="3200" dirty="0">
                <a:latin typeface="+mn-lt"/>
              </a:rPr>
              <a:t>is on </a:t>
            </a:r>
            <a:r>
              <a:rPr lang="en-US" sz="3200" b="1" dirty="0">
                <a:latin typeface="+mn-lt"/>
              </a:rPr>
              <a:t>74% </a:t>
            </a:r>
            <a:r>
              <a:rPr lang="en-US" sz="3200" dirty="0">
                <a:latin typeface="+mn-lt"/>
              </a:rPr>
              <a:t>of US pizza menus, and </a:t>
            </a:r>
            <a:r>
              <a:rPr lang="en-US" sz="3200" b="1" dirty="0">
                <a:latin typeface="+mn-lt"/>
              </a:rPr>
              <a:t>continues to grow.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4267200"/>
            <a:ext cx="4191000" cy="20621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Fennel sausage </a:t>
            </a:r>
            <a:r>
              <a:rPr lang="en-US" sz="3200" dirty="0">
                <a:latin typeface="+mn-lt"/>
              </a:rPr>
              <a:t>on pizza has grown  </a:t>
            </a:r>
            <a:r>
              <a:rPr lang="en-US" sz="3200" b="1" dirty="0">
                <a:latin typeface="+mn-lt"/>
              </a:rPr>
              <a:t>+96% </a:t>
            </a:r>
            <a:r>
              <a:rPr lang="en-US" sz="3200" dirty="0">
                <a:latin typeface="+mn-lt"/>
              </a:rPr>
              <a:t>over the past four years. </a:t>
            </a:r>
            <a:endParaRPr lang="en-US" sz="3200" b="1" dirty="0">
              <a:latin typeface="+mn-lt"/>
            </a:endParaRPr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609600" y="64008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Source: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Datassential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MenuTrends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2018, </a:t>
            </a:r>
            <a:r>
              <a:rPr kumimoji="0" lang="en-US" sz="2000" b="0" i="1" u="none" strike="noStrike" kern="0" cap="none" spc="0" normalizeH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Datasential</a:t>
            </a:r>
            <a:r>
              <a:rPr kumimoji="0" lang="en-US" sz="2000" b="0" i="1" u="none" strike="noStrike" kern="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ヒラギノ角ゴ Pro W3"/>
              </a:rPr>
              <a:t> Protein Pizza Trends 2017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ヒラギノ角ゴ Pro W3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dirty="0"/>
              <a:t>Bias-sliced portion Control – 12 INCH PIZZAS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1708" y="3440668"/>
            <a:ext cx="234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2 oz. on 12” crust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5132" y="3440668"/>
            <a:ext cx="226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3 oz. on 12” crust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2510" y="6183868"/>
            <a:ext cx="226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4 oz. on 12” crust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15132" y="6183868"/>
            <a:ext cx="226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5 oz. on 12” crust</a:t>
            </a:r>
          </a:p>
        </p:txBody>
      </p:sp>
      <p:pic>
        <p:nvPicPr>
          <p:cNvPr id="1026" name="Picture 2" descr="S:\Client\Johnsonville\Photography\1. Low-Res\Pizza and Flatbreads\12inch__2o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199"/>
            <a:ext cx="2469134" cy="224727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27" name="Picture 3" descr="S:\Client\Johnsonville\Photography\1. Low-Res\Pizza and Flatbreads\12inch__3o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0822" y="1219199"/>
            <a:ext cx="2469134" cy="224727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68000"/>
              </a:prstClr>
            </a:outerShdw>
          </a:effectLst>
        </p:spPr>
      </p:pic>
      <p:pic>
        <p:nvPicPr>
          <p:cNvPr id="1028" name="Picture 4" descr="S:\Client\Johnsonville\Photography\1. Low-Res\Pizza and Flatbreads\12inch__4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924923"/>
            <a:ext cx="2469134" cy="224727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29" name="Picture 5" descr="S:\Client\Johnsonville\Photography\1. Low-Res\Pizza and Flatbreads\12inch__5o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0822" y="3924923"/>
            <a:ext cx="2469134" cy="224727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Rectangle 10"/>
          <p:cNvSpPr/>
          <p:nvPr/>
        </p:nvSpPr>
        <p:spPr bwMode="auto">
          <a:xfrm>
            <a:off x="3416536" y="2661165"/>
            <a:ext cx="2146064" cy="189983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Dial in your profit margin with Johnsonville Ingredients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851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Bias-sliced portion Control – 16 INCH PIZZAS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3276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2 oz. on 16” crust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3276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3 oz. on 16” crust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32882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4 oz. on 16” crust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3600" y="579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5 oz. on 16” crust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29200" y="579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6 oz. on 16” crust</a:t>
            </a:r>
          </a:p>
        </p:txBody>
      </p:sp>
      <p:pic>
        <p:nvPicPr>
          <p:cNvPr id="2050" name="Picture 2" descr="S:\Client\Johnsonville\Photography\1. Low-Res\Pizza and Flatbreads\16inch__2o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24000"/>
            <a:ext cx="2515697" cy="1677132"/>
          </a:xfrm>
          <a:prstGeom prst="rect">
            <a:avLst/>
          </a:prstGeom>
          <a:noFill/>
          <a:effectLst>
            <a:outerShdw blurRad="508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51" name="Picture 3" descr="S:\Client\Johnsonville\Photography\1. Low-Res\Pizza and Flatbreads\16inch__3o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524000"/>
            <a:ext cx="2515697" cy="1677132"/>
          </a:xfrm>
          <a:prstGeom prst="rect">
            <a:avLst/>
          </a:prstGeom>
          <a:noFill/>
          <a:effectLst>
            <a:outerShdw blurRad="508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52" name="Picture 4" descr="S:\Client\Johnsonville\Photography\1. Low-Res\Pizza and Flatbreads\16inch__4o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524000"/>
            <a:ext cx="2515697" cy="1677132"/>
          </a:xfrm>
          <a:prstGeom prst="rect">
            <a:avLst/>
          </a:prstGeom>
          <a:noFill/>
          <a:effectLst>
            <a:outerShdw blurRad="508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53" name="Picture 5" descr="S:\Client\Johnsonville\Photography\1. Low-Res\Pizza and Flatbreads\16inch__5o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4038600"/>
            <a:ext cx="2515697" cy="1677132"/>
          </a:xfrm>
          <a:prstGeom prst="rect">
            <a:avLst/>
          </a:prstGeom>
          <a:noFill/>
          <a:effectLst>
            <a:outerShdw blurRad="50800" dist="635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054" name="Picture 6" descr="S:\Client\Johnsonville\Photography\1. Low-Res\Pizza and Flatbreads\16inch__6oz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4038600"/>
            <a:ext cx="2515697" cy="1677132"/>
          </a:xfrm>
          <a:prstGeom prst="rect">
            <a:avLst/>
          </a:prstGeom>
          <a:noFill/>
          <a:effectLst>
            <a:outerShdw blurRad="50800" dist="635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 bwMode="auto">
          <a:xfrm>
            <a:off x="101288" y="3954350"/>
            <a:ext cx="1727512" cy="1899838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Dial in your profit margin with Johnsonville Ingredients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1082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61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sausage does more for your menu</a:t>
            </a:r>
          </a:p>
        </p:txBody>
      </p:sp>
      <p:pic>
        <p:nvPicPr>
          <p:cNvPr id="4098" name="Picture 2" descr="S:\Client\Johnsonville\Photography\1. Low-Res\SNB\Cajun Egg Scramble_Andouille Slices\CajunEggScramble_AndouilleSlices_B.jpg"/>
          <p:cNvPicPr>
            <a:picLocks noChangeAspect="1" noChangeArrowheads="1"/>
          </p:cNvPicPr>
          <p:nvPr/>
        </p:nvPicPr>
        <p:blipFill>
          <a:blip r:embed="rId3" cstate="print"/>
          <a:srcRect l="11931" r="4772" b="6410"/>
          <a:stretch>
            <a:fillRect/>
          </a:stretch>
        </p:blipFill>
        <p:spPr bwMode="auto">
          <a:xfrm>
            <a:off x="5860" y="4114800"/>
            <a:ext cx="2684193" cy="201168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4"/>
          <a:stretch/>
        </p:blipFill>
        <p:spPr bwMode="auto">
          <a:xfrm>
            <a:off x="6264780" y="4114800"/>
            <a:ext cx="2879220" cy="2011685"/>
          </a:xfrm>
          <a:prstGeom prst="rect">
            <a:avLst/>
          </a:prstGeom>
          <a:noFill/>
        </p:spPr>
      </p:pic>
      <p:pic>
        <p:nvPicPr>
          <p:cNvPr id="4102" name="Picture 6" descr="S:\Client\Johnsonville\Photography\1. Low-Res\SNB\Beer Cheese Soup_Brat Slices\BeerCheeseSoup_Brat Slices_C.jpg"/>
          <p:cNvPicPr>
            <a:picLocks noChangeAspect="1" noChangeArrowheads="1"/>
          </p:cNvPicPr>
          <p:nvPr/>
        </p:nvPicPr>
        <p:blipFill>
          <a:blip r:embed="rId5" cstate="print"/>
          <a:srcRect l="12236" t="11218" r="16026" b="11218"/>
          <a:stretch>
            <a:fillRect/>
          </a:stretch>
        </p:blipFill>
        <p:spPr bwMode="auto">
          <a:xfrm>
            <a:off x="0" y="1724731"/>
            <a:ext cx="2681457" cy="1932869"/>
          </a:xfrm>
          <a:prstGeom prst="rect">
            <a:avLst/>
          </a:prstGeom>
          <a:noFill/>
        </p:spPr>
      </p:pic>
      <p:pic>
        <p:nvPicPr>
          <p:cNvPr id="4103" name="Picture 7" descr="S:\Client\Johnsonville\Photography\1. Low-Res\SNB\Teriyaki Stir Fry_Brat Slices\TeriyakiStirFry_BratSlices_C.jpg"/>
          <p:cNvPicPr>
            <a:picLocks noChangeAspect="1" noChangeArrowheads="1"/>
          </p:cNvPicPr>
          <p:nvPr/>
        </p:nvPicPr>
        <p:blipFill>
          <a:blip r:embed="rId6" cstate="print"/>
          <a:srcRect l="10638" t="5671" r="11820" b="9452"/>
          <a:stretch>
            <a:fillRect/>
          </a:stretch>
        </p:blipFill>
        <p:spPr bwMode="auto">
          <a:xfrm>
            <a:off x="3124200" y="1676400"/>
            <a:ext cx="2879219" cy="197071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860" y="3638490"/>
            <a:ext cx="267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Sausage is growing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363849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Better profitability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4579" y="3638490"/>
            <a:ext cx="2699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Across all </a:t>
            </a:r>
            <a:r>
              <a:rPr lang="en-US" sz="2000" dirty="0" err="1">
                <a:latin typeface="Arial"/>
                <a:cs typeface="Arial"/>
              </a:rPr>
              <a:t>dayparts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153090"/>
            <a:ext cx="2681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More flavor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1530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#1 sausage brand</a:t>
            </a:r>
          </a:p>
        </p:txBody>
      </p:sp>
      <p:pic>
        <p:nvPicPr>
          <p:cNvPr id="1026" name="Picture 2" descr="S:\Client\Johnsonville\Photography\1. Low-Res\SNB\Smoky Spicy Burger_Smoked\SmokySpicyBurger_Smoked 7-1_C.jpg"/>
          <p:cNvPicPr>
            <a:picLocks noChangeAspect="1" noChangeArrowheads="1"/>
          </p:cNvPicPr>
          <p:nvPr/>
        </p:nvPicPr>
        <p:blipFill>
          <a:blip r:embed="rId7" cstate="print"/>
          <a:srcRect l="19231" t="17628" r="22111" b="20833"/>
          <a:stretch>
            <a:fillRect/>
          </a:stretch>
        </p:blipFill>
        <p:spPr bwMode="auto">
          <a:xfrm>
            <a:off x="3124200" y="4114800"/>
            <a:ext cx="2911903" cy="203656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124199" y="6153090"/>
            <a:ext cx="2911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/>
                <a:cs typeface="Arial"/>
              </a:rPr>
              <a:t>Double protein</a:t>
            </a:r>
          </a:p>
        </p:txBody>
      </p:sp>
      <p:pic>
        <p:nvPicPr>
          <p:cNvPr id="3" name="Picture 2" descr="S:\Client\Johnsonville\Photography\1. Low-Res\SNB\Sausage Sunrise Waffle\Sausage Sunrise Waffle_OrigCrumbles_A.jpg"/>
          <p:cNvPicPr>
            <a:picLocks noChangeAspect="1" noChangeArrowheads="1"/>
          </p:cNvPicPr>
          <p:nvPr/>
        </p:nvPicPr>
        <p:blipFill rotWithShape="1">
          <a:blip r:embed="rId8" cstate="print"/>
          <a:srcRect l="14957" t="9615" r="12821" b="12838"/>
          <a:stretch/>
        </p:blipFill>
        <p:spPr bwMode="auto">
          <a:xfrm>
            <a:off x="6390792" y="1676400"/>
            <a:ext cx="2753208" cy="1970712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 bwMode="auto">
          <a:xfrm>
            <a:off x="1219200" y="1066800"/>
            <a:ext cx="7924800" cy="7620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Increase Profits. Increase Sales. Attract and Retain Customers. Gain Competitive Advantage. </a:t>
            </a:r>
            <a:endParaRPr kumimoji="0" lang="en-U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152436" y="1627657"/>
            <a:ext cx="2200275" cy="1419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 info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563558"/>
            <a:ext cx="2228850" cy="2381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6766" y="3558634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$.70/slice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4881" y="1573060"/>
            <a:ext cx="1962150" cy="1400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1455" y="3162300"/>
            <a:ext cx="2114550" cy="8763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70781" y="3810000"/>
            <a:ext cx="738193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733956" y="3761601"/>
            <a:ext cx="775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$.53/slice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316" y="4033769"/>
            <a:ext cx="2152650" cy="2200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425" y="5358830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$22.74/</a:t>
            </a:r>
            <a:r>
              <a:rPr lang="en-US" sz="1600" dirty="0" err="1"/>
              <a:t>pkg</a:t>
            </a:r>
            <a:endParaRPr lang="en-US" sz="1600" dirty="0"/>
          </a:p>
          <a:p>
            <a:r>
              <a:rPr lang="en-US" sz="1200" dirty="0"/>
              <a:t>$.316/slice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41096" y="5481941"/>
            <a:ext cx="861001" cy="276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66711" y="3213845"/>
            <a:ext cx="22860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11132" y="3709919"/>
            <a:ext cx="657225" cy="3238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12778" y="370991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$.812/slice</a:t>
            </a:r>
          </a:p>
        </p:txBody>
      </p:sp>
    </p:spTree>
    <p:extLst>
      <p:ext uri="{BB962C8B-B14F-4D97-AF65-F5344CB8AC3E}">
        <p14:creationId xmlns:p14="http://schemas.microsoft.com/office/powerpoint/2010/main" val="576279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Raw Bacon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Hormel Black $.19/slice</a:t>
            </a:r>
          </a:p>
          <a:p>
            <a:r>
              <a:rPr lang="en-US" sz="1400" dirty="0">
                <a:solidFill>
                  <a:schemeClr val="tx1"/>
                </a:solidFill>
              </a:rPr>
              <a:t>Hormel Low Sodium $.20/slice</a:t>
            </a:r>
          </a:p>
          <a:p>
            <a:r>
              <a:rPr lang="en-US" sz="1400" dirty="0">
                <a:solidFill>
                  <a:schemeClr val="tx1"/>
                </a:solidFill>
              </a:rPr>
              <a:t>Hormel Old Smokehouse $.29/slice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weight/cooked slice = .24oz</a:t>
            </a:r>
          </a:p>
          <a:p>
            <a:r>
              <a:rPr lang="en-US" sz="1400" dirty="0">
                <a:solidFill>
                  <a:schemeClr val="tx1"/>
                </a:solidFill>
              </a:rPr>
              <a:t>John Morrell Silver  $.19/slice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weight/cooked slice = .22oz</a:t>
            </a:r>
          </a:p>
          <a:p>
            <a:r>
              <a:rPr lang="en-US" sz="1400" dirty="0">
                <a:solidFill>
                  <a:schemeClr val="tx1"/>
                </a:solidFill>
              </a:rPr>
              <a:t>Prairie Creek $.18/slice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weight/cooked slice = .22oz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Cook Yields = 35-28%	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Precooked Bacon</a:t>
            </a:r>
          </a:p>
          <a:p>
            <a:r>
              <a:rPr lang="en-US" sz="1400" dirty="0">
                <a:solidFill>
                  <a:schemeClr val="tx1"/>
                </a:solidFill>
              </a:rPr>
              <a:t>Hormel 2/144 @ $79.11/</a:t>
            </a:r>
            <a:r>
              <a:rPr lang="en-US" sz="1400" dirty="0" err="1">
                <a:solidFill>
                  <a:schemeClr val="tx1"/>
                </a:solidFill>
              </a:rPr>
              <a:t>cs</a:t>
            </a:r>
            <a:r>
              <a:rPr lang="en-US" sz="1400" dirty="0">
                <a:solidFill>
                  <a:schemeClr val="tx1"/>
                </a:solidFill>
              </a:rPr>
              <a:t> = $.27/slice</a:t>
            </a:r>
          </a:p>
          <a:p>
            <a:r>
              <a:rPr lang="en-US" sz="1400" dirty="0">
                <a:solidFill>
                  <a:schemeClr val="tx1"/>
                </a:solidFill>
              </a:rPr>
              <a:t>Prairie Creek 2/150 @ $48.52/</a:t>
            </a:r>
            <a:r>
              <a:rPr lang="en-US" sz="1400" dirty="0" err="1">
                <a:solidFill>
                  <a:schemeClr val="tx1"/>
                </a:solidFill>
              </a:rPr>
              <a:t>cs</a:t>
            </a:r>
            <a:r>
              <a:rPr lang="en-US" sz="1400" dirty="0">
                <a:solidFill>
                  <a:schemeClr val="tx1"/>
                </a:solidFill>
              </a:rPr>
              <a:t> = $.162/slice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32 slices/raw #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.5 </a:t>
            </a:r>
            <a:r>
              <a:rPr lang="en-US" sz="1400" dirty="0" err="1">
                <a:solidFill>
                  <a:schemeClr val="tx1"/>
                </a:solidFill>
              </a:rPr>
              <a:t>oz</a:t>
            </a:r>
            <a:r>
              <a:rPr lang="en-US" sz="1400" dirty="0">
                <a:solidFill>
                  <a:schemeClr val="tx1"/>
                </a:solidFill>
              </a:rPr>
              <a:t>/slice x 32% yield = .16oz/slice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	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	need 6.25 slices = 1oz of cooked bacon!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477000"/>
            <a:ext cx="2133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 3/1/18 actual operator delivered prices</a:t>
            </a:r>
          </a:p>
        </p:txBody>
      </p:sp>
      <p:cxnSp>
        <p:nvCxnSpPr>
          <p:cNvPr id="9" name="Elbow Connector 8"/>
          <p:cNvCxnSpPr/>
          <p:nvPr/>
        </p:nvCxnSpPr>
        <p:spPr>
          <a:xfrm flipV="1">
            <a:off x="6096000" y="3169841"/>
            <a:ext cx="1447800" cy="640159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463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438054"/>
            <a:ext cx="8189912" cy="857346"/>
          </a:xfrm>
        </p:spPr>
        <p:txBody>
          <a:bodyPr/>
          <a:lstStyle/>
          <a:p>
            <a:r>
              <a:rPr lang="en-US" dirty="0">
                <a:latin typeface="Arial Narrow" pitchFamily="34" charset="0"/>
              </a:rPr>
              <a:t>sausage is growing on menus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609600" y="6400800"/>
            <a:ext cx="7128000" cy="228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Source: </a:t>
            </a:r>
            <a:r>
              <a:rPr lang="en-US" dirty="0" err="1"/>
              <a:t>Mintel</a:t>
            </a:r>
            <a:r>
              <a:rPr lang="en-US" dirty="0"/>
              <a:t> Menu Insights January 2018</a:t>
            </a:r>
          </a:p>
        </p:txBody>
      </p:sp>
      <p:pic>
        <p:nvPicPr>
          <p:cNvPr id="5122" name="Picture 2" descr="\\FRED-win7\shared\Client\Johnsonville\Photography\1. Low-Res\Breakfast\Eggs Benedict_JalChedd__D.jpg"/>
          <p:cNvPicPr>
            <a:picLocks noChangeAspect="1" noChangeArrowheads="1"/>
          </p:cNvPicPr>
          <p:nvPr/>
        </p:nvPicPr>
        <p:blipFill>
          <a:blip r:embed="rId3" cstate="print"/>
          <a:srcRect l="14957" t="18870" r="25641" b="16026"/>
          <a:stretch>
            <a:fillRect/>
          </a:stretch>
        </p:blipFill>
        <p:spPr bwMode="auto">
          <a:xfrm>
            <a:off x="304800" y="1905000"/>
            <a:ext cx="4067271" cy="2971800"/>
          </a:xfrm>
          <a:prstGeom prst="rect">
            <a:avLst/>
          </a:prstGeom>
          <a:noFill/>
        </p:spPr>
      </p:pic>
      <p:pic>
        <p:nvPicPr>
          <p:cNvPr id="5124" name="Picture 4" descr="\\FRED-win7\shared\Client\Johnsonville\Photography\1. Low-Res\Pizza and Flatbreads\Artichoke Smoked Mozz Flatbread_Italian Slices_B.jpg"/>
          <p:cNvPicPr>
            <a:picLocks noChangeAspect="1" noChangeArrowheads="1"/>
          </p:cNvPicPr>
          <p:nvPr/>
        </p:nvPicPr>
        <p:blipFill>
          <a:blip r:embed="rId4" cstate="print"/>
          <a:srcRect l="7805" t="2500" r="6162"/>
          <a:stretch>
            <a:fillRect/>
          </a:stretch>
        </p:blipFill>
        <p:spPr bwMode="auto">
          <a:xfrm>
            <a:off x="4621261" y="1905000"/>
            <a:ext cx="4223481" cy="2971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8600" y="4939605"/>
            <a:ext cx="4343400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Sausage ingredients on US menus have grown </a:t>
            </a:r>
            <a:r>
              <a:rPr lang="en-US" sz="2800" b="1" dirty="0">
                <a:latin typeface="+mn-lt"/>
              </a:rPr>
              <a:t>+7%</a:t>
            </a:r>
            <a:r>
              <a:rPr lang="en-US" sz="2800" dirty="0">
                <a:latin typeface="+mn-lt"/>
              </a:rPr>
              <a:t> in the past 10 years.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4939605"/>
            <a:ext cx="4495800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Dishes with sausage have grown across </a:t>
            </a:r>
            <a:r>
              <a:rPr lang="en-US" sz="2800" b="1" dirty="0">
                <a:latin typeface="+mn-lt"/>
              </a:rPr>
              <a:t>all major restaurant segments.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990600" y="1066800"/>
            <a:ext cx="8153400" cy="6858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Increase Profits. Attract and Retain Customers with in-demand proteins.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21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96000" y="1143000"/>
            <a:ext cx="3048000" cy="5715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" y="1143000"/>
            <a:ext cx="3047999" cy="5715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0" y="1143000"/>
            <a:ext cx="3048000" cy="5715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Differentiate Your Menu </a:t>
            </a:r>
            <a:br>
              <a:rPr lang="en-US" dirty="0"/>
            </a:br>
            <a:endParaRPr lang="en-US" i="1" dirty="0"/>
          </a:p>
        </p:txBody>
      </p:sp>
      <p:sp>
        <p:nvSpPr>
          <p:cNvPr id="27" name="Content Placeholder 2"/>
          <p:cNvSpPr>
            <a:spLocks noGrp="1"/>
          </p:cNvSpPr>
          <p:nvPr>
            <p:ph sz="half" idx="1"/>
          </p:nvPr>
        </p:nvSpPr>
        <p:spPr>
          <a:xfrm>
            <a:off x="228601" y="3603558"/>
            <a:ext cx="2743200" cy="27432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1300" b="1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¼” Bias-Sliced Sausage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1300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Fully cooked, </a:t>
            </a:r>
            <a:r>
              <a:rPr lang="en-US" sz="1300" b="1" i="1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highly consistent IQF </a:t>
            </a:r>
            <a:r>
              <a:rPr lang="en-US" sz="1300" kern="0" dirty="0">
                <a:solidFill>
                  <a:schemeClr val="tx1"/>
                </a:solidFill>
                <a:latin typeface="+mn-lt"/>
                <a:cs typeface="Arial" pitchFamily="34" charset="0"/>
              </a:rPr>
              <a:t>products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1300" b="1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Chef-prepared appearance</a:t>
            </a:r>
            <a:endParaRPr lang="en-US" sz="1300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1300" dirty="0">
                <a:solidFill>
                  <a:schemeClr val="tx1"/>
                </a:solidFill>
                <a:latin typeface="+mn-lt"/>
                <a:cs typeface="Arial" pitchFamily="34" charset="0"/>
              </a:rPr>
              <a:t>Coarse, crumbly texture of a fresh sausage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n-US" sz="1300" dirty="0">
                <a:solidFill>
                  <a:schemeClr val="tx1"/>
                </a:solidFill>
                <a:latin typeface="+mn-lt"/>
                <a:cs typeface="Arial" pitchFamily="34" charset="0"/>
              </a:rPr>
              <a:t>A </a:t>
            </a:r>
            <a:r>
              <a:rPr lang="en-US" sz="1300" b="1" i="1" dirty="0">
                <a:solidFill>
                  <a:schemeClr val="tx1"/>
                </a:solidFill>
                <a:latin typeface="+mn-lt"/>
                <a:cs typeface="Arial" pitchFamily="34" charset="0"/>
              </a:rPr>
              <a:t>no-hassle way to add flavor </a:t>
            </a:r>
            <a:r>
              <a:rPr lang="en-US" sz="1300" dirty="0">
                <a:solidFill>
                  <a:schemeClr val="tx1"/>
                </a:solidFill>
                <a:latin typeface="+mn-lt"/>
                <a:cs typeface="Arial" pitchFamily="34" charset="0"/>
              </a:rPr>
              <a:t>to any dish</a:t>
            </a:r>
          </a:p>
        </p:txBody>
      </p:sp>
      <p:sp>
        <p:nvSpPr>
          <p:cNvPr id="12294" name="TextBox 3"/>
          <p:cNvSpPr txBox="1">
            <a:spLocks noChangeArrowheads="1"/>
          </p:cNvSpPr>
          <p:nvPr/>
        </p:nvSpPr>
        <p:spPr bwMode="auto">
          <a:xfrm>
            <a:off x="3048000" y="1219200"/>
            <a:ext cx="3124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+mn-lt"/>
                <a:cs typeface="Arial" pitchFamily="34" charset="0"/>
              </a:rPr>
              <a:t>Split Sausage Links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6324600" y="3505200"/>
            <a:ext cx="2819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r>
              <a:rPr lang="en-US" sz="1400" b="1" i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Original Crumbles</a:t>
            </a:r>
          </a:p>
          <a:p>
            <a:pPr eaLnBrk="0" fontAlgn="base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r>
              <a:rPr lang="en-US" sz="14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Juicy sausage </a:t>
            </a:r>
            <a:r>
              <a:rPr lang="en-US" sz="1400" b="1" i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distinctively seasoned </a:t>
            </a:r>
            <a:r>
              <a:rPr lang="en-US" sz="14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with sage and black pepper</a:t>
            </a:r>
          </a:p>
          <a:p>
            <a:pPr eaLnBrk="0" fontAlgn="base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r>
              <a:rPr lang="en-US" sz="1400" b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Fully-cooked</a:t>
            </a:r>
            <a:r>
              <a:rPr lang="en-US" sz="14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 for easy preparation, with a </a:t>
            </a:r>
            <a:br>
              <a:rPr lang="en-US" sz="1400" kern="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en-US" sz="1400" b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hand-pinched appearance</a:t>
            </a:r>
          </a:p>
          <a:p>
            <a:pPr eaLnBrk="0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r>
              <a:rPr lang="en-US" sz="1400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Delicious any time, for any meal, bringing great value </a:t>
            </a:r>
            <a:r>
              <a:rPr lang="en-US" sz="1400" b="1" i="1" kern="0" dirty="0">
                <a:solidFill>
                  <a:schemeClr val="bg1"/>
                </a:solidFill>
                <a:latin typeface="+mn-lt"/>
                <a:cs typeface="Arial" pitchFamily="34" charset="0"/>
              </a:rPr>
              <a:t>across </a:t>
            </a:r>
            <a:r>
              <a:rPr lang="en-US" sz="1400" b="1" i="1" kern="0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dayparts</a:t>
            </a:r>
            <a:endParaRPr lang="en-US" sz="1400" b="1" i="1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eaLnBrk="0" fontAlgn="base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endParaRPr lang="en-US" sz="1400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eaLnBrk="0" fontAlgn="base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endParaRPr lang="en-US" sz="1400" b="1" i="1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eaLnBrk="0" fontAlgn="base" hangingPunct="0">
              <a:spcBef>
                <a:spcPts val="1200"/>
              </a:spcBef>
              <a:spcAft>
                <a:spcPts val="1200"/>
              </a:spcAft>
              <a:buClr>
                <a:srgbClr val="96292A"/>
              </a:buClr>
              <a:defRPr/>
            </a:pPr>
            <a:endParaRPr lang="en-US" sz="1400" kern="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172199" y="1219200"/>
            <a:ext cx="297180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Sausage Crumbles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72511" y="1219200"/>
            <a:ext cx="219322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Ultimate Slices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124200" y="3581400"/>
            <a:ext cx="30099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Pre-Split </a:t>
            </a:r>
            <a:r>
              <a:rPr kumimoji="0" lang="en-US" sz="13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Butterflied</a:t>
            </a: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 Sausage </a:t>
            </a:r>
            <a:r>
              <a:rPr kumimoji="0" lang="en-US" sz="13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Links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endParaRPr lang="en-US" sz="1300" dirty="0">
              <a:latin typeface="+mn-lt"/>
              <a:cs typeface="Calibri (Body)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r>
              <a:rPr lang="en-US" sz="1300" dirty="0">
                <a:latin typeface="+mn-lt"/>
                <a:cs typeface="Calibri (Body)"/>
              </a:rPr>
              <a:t>A new and different way to create a sandwich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endParaRPr lang="en-US" sz="1300" dirty="0">
              <a:latin typeface="+mn-lt"/>
              <a:cs typeface="Calibri (Body)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r>
              <a:rPr lang="en-US" sz="1300" dirty="0">
                <a:latin typeface="+mn-lt"/>
                <a:cs typeface="Calibri (Body)"/>
              </a:rPr>
              <a:t>Provides more surface area to </a:t>
            </a:r>
            <a:r>
              <a:rPr lang="en-US" sz="1300" b="1" i="1" dirty="0">
                <a:latin typeface="+mn-lt"/>
                <a:cs typeface="Calibri (Body)"/>
              </a:rPr>
              <a:t>develop</a:t>
            </a:r>
            <a:r>
              <a:rPr lang="en-US" sz="1300" b="1" dirty="0">
                <a:latin typeface="+mn-lt"/>
                <a:cs typeface="Calibri (Body)"/>
              </a:rPr>
              <a:t> </a:t>
            </a:r>
            <a:r>
              <a:rPr lang="en-US" sz="1300" dirty="0">
                <a:latin typeface="+mn-lt"/>
                <a:cs typeface="Calibri (Body)"/>
              </a:rPr>
              <a:t>the</a:t>
            </a:r>
            <a:r>
              <a:rPr lang="en-US" sz="1300" b="1" dirty="0">
                <a:latin typeface="+mn-lt"/>
                <a:cs typeface="Calibri (Body)"/>
              </a:rPr>
              <a:t> </a:t>
            </a:r>
            <a:r>
              <a:rPr lang="en-US" sz="1300" b="1" i="1" dirty="0">
                <a:latin typeface="+mn-lt"/>
                <a:cs typeface="Calibri (Body)"/>
              </a:rPr>
              <a:t>flavorful caramelization </a:t>
            </a:r>
            <a:r>
              <a:rPr lang="en-US" sz="1300" dirty="0">
                <a:latin typeface="+mn-lt"/>
                <a:cs typeface="Calibri (Body)"/>
              </a:rPr>
              <a:t>consumers crave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endParaRPr kumimoji="0" lang="en-US" sz="130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+mn-lt"/>
              <a:cs typeface="Calibri (Body)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292A"/>
              </a:buClr>
              <a:buSzTx/>
              <a:tabLst/>
              <a:defRPr/>
            </a:pPr>
            <a:r>
              <a:rPr lang="en-US" sz="1300" b="1" i="1" kern="0" dirty="0">
                <a:latin typeface="+mn-lt"/>
                <a:cs typeface="Calibri (Body)"/>
              </a:rPr>
              <a:t>Multiple</a:t>
            </a: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 flavor options </a:t>
            </a:r>
            <a:r>
              <a:rPr kumimoji="0" lang="en-US" sz="13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that</a:t>
            </a:r>
            <a:r>
              <a:rPr kumimoji="0" lang="en-US" sz="1300" b="1" i="1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fit a variety</a:t>
            </a:r>
            <a:r>
              <a:rPr kumimoji="0" lang="en-US" sz="13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 of 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buns, rolls</a:t>
            </a:r>
            <a:r>
              <a:rPr kumimoji="0" lang="en-US" sz="13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cs typeface="Calibri (Body)"/>
              </a:rPr>
              <a:t> and biscuits in your pantry</a:t>
            </a:r>
          </a:p>
        </p:txBody>
      </p:sp>
      <p:pic>
        <p:nvPicPr>
          <p:cNvPr id="16" name="Picture 15" descr="S:\Client\Johnsonville\Photography\1. Low-Res\SNB\Sausage Sunrise Waffle\Sausage Sunrise Waffle_OrigCrumbles_Closeup B.jpg"/>
          <p:cNvPicPr>
            <a:picLocks noChangeAspect="1" noChangeArrowheads="1"/>
          </p:cNvPicPr>
          <p:nvPr/>
        </p:nvPicPr>
        <p:blipFill>
          <a:blip r:embed="rId3" cstate="print"/>
          <a:srcRect l="3978" t="15034" r="23870" b="17540"/>
          <a:stretch>
            <a:fillRect/>
          </a:stretch>
        </p:blipFill>
        <p:spPr bwMode="auto">
          <a:xfrm>
            <a:off x="6510929" y="1752599"/>
            <a:ext cx="2194605" cy="1628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6" r="24533" b="24564"/>
          <a:stretch/>
        </p:blipFill>
        <p:spPr>
          <a:xfrm>
            <a:off x="3475526" y="1752600"/>
            <a:ext cx="2092554" cy="1628010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\\FRED-win7\shared\Client\Johnsonville\Photography\1. Low-Res\Breakfast\Breakfast Pizza_Italian_Slices.jpg"/>
          <p:cNvPicPr>
            <a:picLocks noChangeAspect="1" noChangeArrowheads="1"/>
          </p:cNvPicPr>
          <p:nvPr/>
        </p:nvPicPr>
        <p:blipFill>
          <a:blip r:embed="rId5" cstate="print"/>
          <a:srcRect l="9088" t="20709" r="15698" b="17885"/>
          <a:stretch>
            <a:fillRect/>
          </a:stretch>
        </p:blipFill>
        <p:spPr bwMode="auto">
          <a:xfrm>
            <a:off x="462278" y="1772964"/>
            <a:ext cx="2126623" cy="1524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7719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Johnsonville ingredients operational benefits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990600" y="1066800"/>
            <a:ext cx="3886200" cy="990600"/>
          </a:xfrm>
          <a:prstGeom prst="roundRect">
            <a:avLst/>
          </a:prstGeom>
          <a:solidFill>
            <a:schemeClr val="accent5"/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 dirty="0">
                <a:solidFill>
                  <a:schemeClr val="tx1"/>
                </a:solidFill>
                <a:cs typeface="Arial"/>
              </a:rPr>
              <a:t>Consistently Pre-Sliced</a:t>
            </a:r>
          </a:p>
          <a:p>
            <a:pPr marL="285750" indent="-285750" eaLnBrk="0" hangingPunct="0"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Bias-Cut Slices, looks chef-prepared</a:t>
            </a:r>
          </a:p>
          <a:p>
            <a:pPr marL="285750" indent="-285750" eaLnBrk="0" hangingPunct="0">
              <a:buFontTx/>
              <a:buChar char="-"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Splits evenly cut down center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990600" y="2133600"/>
            <a:ext cx="3886200" cy="1066800"/>
          </a:xfrm>
          <a:prstGeom prst="roundRect">
            <a:avLst/>
          </a:prstGeom>
          <a:solidFill>
            <a:schemeClr val="accent3"/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200"/>
              </a:spcAft>
            </a:pPr>
            <a:r>
              <a:rPr lang="en-US" sz="1800" b="1" dirty="0">
                <a:solidFill>
                  <a:schemeClr val="tx1"/>
                </a:solidFill>
                <a:cs typeface="Arial"/>
              </a:rPr>
              <a:t>Convenient, </a:t>
            </a:r>
            <a:r>
              <a:rPr lang="en-US" sz="1800" b="1" dirty="0">
                <a:solidFill>
                  <a:schemeClr val="tx1"/>
                </a:solidFill>
                <a:latin typeface="Arial"/>
                <a:cs typeface="Arial"/>
              </a:rPr>
              <a:t>Saves Labor &amp; Prep</a:t>
            </a:r>
          </a:p>
          <a:p>
            <a:pPr algn="ctr" eaLnBrk="0" hangingPunct="0"/>
            <a:r>
              <a:rPr lang="en-US" sz="1600" dirty="0">
                <a:solidFill>
                  <a:schemeClr val="tx1"/>
                </a:solidFill>
                <a:cs typeface="Arial"/>
              </a:rPr>
              <a:t>Fully cooked. </a:t>
            </a:r>
            <a:r>
              <a:rPr kumimoji="0" 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Simply heat and add to any dish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990600" y="3276600"/>
            <a:ext cx="3886200" cy="10668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1800" b="1" dirty="0">
                <a:solidFill>
                  <a:prstClr val="black"/>
                </a:solidFill>
                <a:cs typeface="Arial"/>
              </a:rPr>
              <a:t>Preserve Profits</a:t>
            </a:r>
          </a:p>
          <a:p>
            <a:pPr marL="285750" lvl="0" indent="-285750" eaLnBrk="0" hangingPunct="0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cs typeface="Arial"/>
              </a:rPr>
              <a:t>Easily control portion sizes  </a:t>
            </a:r>
          </a:p>
          <a:p>
            <a:pPr marL="285750" lvl="0" indent="-285750" eaLnBrk="0" hangingPunct="0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cs typeface="Arial"/>
              </a:rPr>
              <a:t>Calculate profit vs other proteins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990600" y="5562600"/>
            <a:ext cx="3886200" cy="990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1800" b="1" dirty="0">
                <a:solidFill>
                  <a:prstClr val="black"/>
                </a:solidFill>
                <a:cs typeface="Arial"/>
              </a:rPr>
              <a:t>Versatile</a:t>
            </a:r>
          </a:p>
          <a:p>
            <a:pPr lvl="0" algn="ctr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Across all dayparts: breakfast, lunch, dinner, share plates and snacking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990600" y="4419600"/>
            <a:ext cx="3886200" cy="10668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1800" b="1" dirty="0">
                <a:solidFill>
                  <a:prstClr val="black"/>
                </a:solidFill>
                <a:cs typeface="Arial"/>
              </a:rPr>
              <a:t>Variety of Flavors &amp; Formats</a:t>
            </a:r>
          </a:p>
          <a:p>
            <a:pPr marL="285750" lvl="0" indent="-285750" eaLnBrk="0" hangingPunct="0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cs typeface="Arial"/>
              </a:rPr>
              <a:t>Meets many menu needs</a:t>
            </a:r>
          </a:p>
          <a:p>
            <a:pPr marL="285750" lvl="0" indent="-285750" eaLnBrk="0" hangingPunct="0">
              <a:buFontTx/>
              <a:buChar char="-"/>
            </a:pPr>
            <a:r>
              <a:rPr lang="en-US" sz="1600" dirty="0">
                <a:solidFill>
                  <a:prstClr val="black"/>
                </a:solidFill>
                <a:cs typeface="Arial"/>
              </a:rPr>
              <a:t>Fits on variety of breads in pantry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200" y="3101126"/>
            <a:ext cx="2126623" cy="1417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S:\Client\Johnsonville\Photography\1. Low-Res\Breakfast\Wrap_Original Breakfast Crumbles.jpg"/>
          <p:cNvPicPr>
            <a:picLocks noChangeAspect="1" noChangeArrowheads="1"/>
          </p:cNvPicPr>
          <p:nvPr/>
        </p:nvPicPr>
        <p:blipFill>
          <a:blip r:embed="rId4" cstate="print"/>
          <a:srcRect l="5336" t="6366" r="8538" b="4775"/>
          <a:stretch>
            <a:fillRect/>
          </a:stretch>
        </p:blipFill>
        <p:spPr bwMode="auto">
          <a:xfrm>
            <a:off x="5410200" y="4876800"/>
            <a:ext cx="2139972" cy="14805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4874" r="26513" b="21955"/>
          <a:stretch/>
        </p:blipFill>
        <p:spPr>
          <a:xfrm>
            <a:off x="5410200" y="1066800"/>
            <a:ext cx="2130552" cy="1697212"/>
          </a:xfrm>
          <a:prstGeom prst="rect">
            <a:avLst/>
          </a:prstGeom>
          <a:ln>
            <a:noFill/>
          </a:ln>
          <a:effectLst>
            <a:outerShdw blurRad="50800" dist="635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6704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834250"/>
              </p:ext>
            </p:extLst>
          </p:nvPr>
        </p:nvGraphicFramePr>
        <p:xfrm>
          <a:off x="381000" y="4185920"/>
          <a:ext cx="8458200" cy="2291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Bacon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(18/22 ct slices)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Johnsonville Split Sausage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Johnsonville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Sausage Slices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Cost</a:t>
                      </a:r>
                      <a:r>
                        <a:rPr lang="en-US" baseline="0" dirty="0">
                          <a:solidFill>
                            <a:sysClr val="windowText" lastClr="000000"/>
                          </a:solidFill>
                        </a:rPr>
                        <a:t>/unit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$0.20/slice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$0.4629/link*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$0.0348/slice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Portion size</a:t>
                      </a:r>
                    </a:p>
                    <a:p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Protein</a:t>
                      </a:r>
                      <a:r>
                        <a:rPr lang="en-US" b="1" baseline="0" dirty="0">
                          <a:solidFill>
                            <a:sysClr val="windowText" lastClr="000000"/>
                          </a:solidFill>
                        </a:rPr>
                        <a:t> wt.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slices per burger</a:t>
                      </a:r>
                    </a:p>
                    <a:p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.72 oz.</a:t>
                      </a: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per burger</a:t>
                      </a: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2.28 oz. </a:t>
                      </a: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(217% </a:t>
                      </a:r>
                      <a:r>
                        <a:rPr lang="en-US" sz="1400" b="1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6-8 slices per burger</a:t>
                      </a:r>
                    </a:p>
                    <a:p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1.2-</a:t>
                      </a:r>
                      <a:r>
                        <a:rPr lang="en-US" b="1" baseline="0" dirty="0">
                          <a:solidFill>
                            <a:sysClr val="windowText" lastClr="000000"/>
                          </a:solidFill>
                        </a:rPr>
                        <a:t>1.6 oz. </a:t>
                      </a:r>
                      <a:r>
                        <a:rPr lang="en-US" sz="1400" b="1" baseline="0" dirty="0">
                          <a:solidFill>
                            <a:sysClr val="windowText" lastClr="000000"/>
                          </a:solidFill>
                        </a:rPr>
                        <a:t>(67-122%  )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ysClr val="windowText" lastClr="000000"/>
                          </a:solidFill>
                        </a:rPr>
                        <a:t>Item food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$0.60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$0.46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$0.21-0.28</a:t>
                      </a:r>
                      <a:endParaRPr lang="en-US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610600" cy="11430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Sausage is Better Value than Bacon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6811836" cy="1156790"/>
          </a:xfrm>
        </p:spPr>
        <p:txBody>
          <a:bodyPr>
            <a:noAutofit/>
          </a:bodyPr>
          <a:lstStyle/>
          <a:p>
            <a:pPr marL="341313" indent="-231775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Consider the food cost implications</a:t>
            </a:r>
          </a:p>
          <a:p>
            <a:pPr marL="341313" indent="-231775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Consider the amount of protein delivered</a:t>
            </a:r>
          </a:p>
          <a:p>
            <a:pPr marL="341313" indent="-231775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Consider the patron experience</a:t>
            </a:r>
          </a:p>
          <a:p>
            <a:pPr marL="341313" indent="-231775"/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1313" indent="-231775"/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2147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More Meat    	│    More Flavor     │  Enhanced Juiciness</a:t>
            </a:r>
          </a:p>
        </p:txBody>
      </p:sp>
      <p:sp>
        <p:nvSpPr>
          <p:cNvPr id="10" name="Up Arrow 9"/>
          <p:cNvSpPr/>
          <p:nvPr/>
        </p:nvSpPr>
        <p:spPr>
          <a:xfrm>
            <a:off x="5715000" y="5735877"/>
            <a:ext cx="45719" cy="28392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>
            <a:off x="8130540" y="5735877"/>
            <a:ext cx="45719" cy="28392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1713" r="11041" b="7488"/>
          <a:stretch/>
        </p:blipFill>
        <p:spPr>
          <a:xfrm>
            <a:off x="5608272" y="1745789"/>
            <a:ext cx="2545128" cy="2206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 bwMode="auto">
          <a:xfrm>
            <a:off x="2362200" y="762000"/>
            <a:ext cx="6781800" cy="393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chemeClr val="bg1"/>
                </a:solidFill>
                <a:cs typeface="Arial"/>
              </a:rPr>
              <a:t>Add Value with Double Protein. “Wow”</a:t>
            </a:r>
            <a:r>
              <a:rPr lang="en-US" sz="1800" dirty="0">
                <a:solidFill>
                  <a:schemeClr val="bg1"/>
                </a:solidFill>
                <a:cs typeface="Arial"/>
              </a:rPr>
              <a:t> &amp; </a:t>
            </a:r>
            <a:r>
              <a:rPr lang="en-US" sz="1800" b="1" dirty="0">
                <a:solidFill>
                  <a:schemeClr val="bg1"/>
                </a:solidFill>
                <a:cs typeface="Arial"/>
              </a:rPr>
              <a:t>Attract customers.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1000" y="3048000"/>
            <a:ext cx="3962400" cy="106661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cs typeface="Arial"/>
              </a:rPr>
              <a:t>EXAMPLE</a:t>
            </a:r>
            <a:endParaRPr kumimoji="0" lang="en-US" sz="5400" i="0" u="none" strike="noStrike" cap="none" normalizeH="0" baseline="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>
            <a:off x="4454400" y="6477000"/>
            <a:ext cx="7128000" cy="228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rtl="0" eaLnBrk="1" fontAlgn="base" hangingPunct="1">
              <a:spcBef>
                <a:spcPts val="538"/>
              </a:spcBef>
              <a:spcAft>
                <a:spcPts val="538"/>
              </a:spcAft>
              <a:buClr>
                <a:schemeClr val="bg2"/>
              </a:buClr>
              <a:buSzPct val="100000"/>
              <a:buFont typeface="Wingdings" charset="2"/>
              <a:buNone/>
              <a:defRPr sz="2000">
                <a:solidFill>
                  <a:schemeClr val="accent1"/>
                </a:solidFill>
                <a:latin typeface="+mn-lt"/>
                <a:ea typeface="+mn-ea"/>
                <a:cs typeface="ヒラギノ角ゴ Pro W3"/>
              </a:defRPr>
            </a:lvl1pPr>
            <a:lvl2pPr marL="354731" indent="-152435" algn="l" rtl="0" eaLnBrk="1" fontAlgn="base" hangingPunct="1">
              <a:spcBef>
                <a:spcPts val="538"/>
              </a:spcBef>
              <a:spcAft>
                <a:spcPts val="538"/>
              </a:spcAft>
              <a:buClr>
                <a:schemeClr val="accent1"/>
              </a:buClr>
              <a:buSzPct val="100000"/>
              <a:buFont typeface="Arial"/>
              <a:buChar char="•"/>
              <a:defRPr sz="1800">
                <a:solidFill>
                  <a:schemeClr val="tx2"/>
                </a:solidFill>
                <a:latin typeface="+mn-lt"/>
                <a:ea typeface="+mn-ea"/>
                <a:cs typeface="ヒラギノ角ゴ Pro W3"/>
              </a:defRPr>
            </a:lvl2pPr>
            <a:lvl3pPr marL="569849" indent="-156708" algn="l" rtl="0" eaLnBrk="1" fontAlgn="base" hangingPunct="1">
              <a:spcBef>
                <a:spcPts val="0"/>
              </a:spcBef>
              <a:spcAft>
                <a:spcPts val="538"/>
              </a:spcAft>
              <a:buClr>
                <a:schemeClr val="accent4"/>
              </a:buClr>
              <a:buFont typeface="Lucida Grande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ヒラギノ角ゴ Pro W3"/>
              </a:defRPr>
            </a:lvl3pPr>
            <a:lvl4pPr marL="772145" indent="-151010" algn="l" rtl="0" eaLnBrk="1" fontAlgn="base" hangingPunct="1">
              <a:spcBef>
                <a:spcPts val="0"/>
              </a:spcBef>
              <a:spcAft>
                <a:spcPts val="538"/>
              </a:spcAft>
              <a:buClr>
                <a:schemeClr val="tx2"/>
              </a:buClr>
              <a:buSzPct val="75000"/>
              <a:buFont typeface="Lucida Grande"/>
              <a:buChar char="•"/>
              <a:defRPr sz="1600">
                <a:solidFill>
                  <a:schemeClr val="tx2"/>
                </a:solidFill>
                <a:latin typeface="+mn-lt"/>
                <a:ea typeface="+mn-ea"/>
                <a:cs typeface="ヒラギノ角ゴ Pro W3"/>
              </a:defRPr>
            </a:lvl4pPr>
            <a:lvl5pPr marL="974442" indent="-162407" algn="l" defTabSz="667298" rtl="0" eaLnBrk="1" fontAlgn="base" hangingPunct="1">
              <a:spcBef>
                <a:spcPts val="0"/>
              </a:spcBef>
              <a:spcAft>
                <a:spcPts val="538"/>
              </a:spcAft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-"/>
              <a:tabLst/>
              <a:defRPr sz="1600">
                <a:solidFill>
                  <a:schemeClr val="tx2"/>
                </a:solidFill>
                <a:latin typeface="+mn-lt"/>
                <a:ea typeface="+mn-ea"/>
                <a:cs typeface="ヒラギノ角ゴ Pro W3"/>
              </a:defRPr>
            </a:lvl5pPr>
            <a:lvl6pPr marL="1939460" indent="-1771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-2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395063" indent="-1771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-2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2850663" indent="-1771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-2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306259" indent="-17717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Times" pitchFamily="-28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*Jalapeno Cheddar Split cost used in this example. See Notes for pricing.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3810000"/>
            <a:ext cx="4179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/>
              </a:rPr>
              <a:t>– Go to your Working Calculator </a:t>
            </a:r>
          </a:p>
        </p:txBody>
      </p:sp>
    </p:spTree>
    <p:extLst>
      <p:ext uri="{BB962C8B-B14F-4D97-AF65-F5344CB8AC3E}">
        <p14:creationId xmlns:p14="http://schemas.microsoft.com/office/powerpoint/2010/main" val="1990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610600" cy="10922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Split sausage makes sandwiches unique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9144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96292A"/>
              </a:buClr>
            </a:pPr>
            <a:r>
              <a:rPr lang="en-US" sz="2000" dirty="0">
                <a:solidFill>
                  <a:srgbClr val="000000"/>
                </a:solidFill>
                <a:latin typeface="+mn-lt"/>
              </a:rPr>
              <a:t>Go beyond the traditional sandwich and create a new culinary experience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688896"/>
            <a:ext cx="3506724" cy="2337816"/>
          </a:xfrm>
          <a:prstGeom prst="rect">
            <a:avLst/>
          </a:prstGeom>
          <a:noFill/>
        </p:spPr>
      </p:pic>
      <p:pic>
        <p:nvPicPr>
          <p:cNvPr id="7173" name="Picture 5" descr="S:\Client\Johnsonville\Photography\1. Low-Res\Sandwiches and Wraps\Splits\Smoked Sausage 7-1_BBQ Sauce_Caramelized Onions_Pretzel Bun.jpg"/>
          <p:cNvPicPr>
            <a:picLocks noChangeAspect="1" noChangeArrowheads="1"/>
          </p:cNvPicPr>
          <p:nvPr/>
        </p:nvPicPr>
        <p:blipFill>
          <a:blip r:embed="rId4" cstate="print"/>
          <a:srcRect l="12415" t="14667" r="17381" b="18333"/>
          <a:stretch>
            <a:fillRect/>
          </a:stretch>
        </p:blipFill>
        <p:spPr bwMode="auto">
          <a:xfrm>
            <a:off x="381000" y="4267200"/>
            <a:ext cx="3515906" cy="227236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038600" y="2362200"/>
            <a:ext cx="4800600" cy="50167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  <a:cs typeface="Arial" pitchFamily="34" charset="0"/>
              </a:rPr>
              <a:t>Easy to use with Multiple Bread Carriers: </a:t>
            </a:r>
            <a:br>
              <a:rPr lang="en-US" sz="2800" b="1" dirty="0">
                <a:latin typeface="+mn-lt"/>
                <a:cs typeface="Arial" pitchFamily="34" charset="0"/>
              </a:rPr>
            </a:br>
            <a:r>
              <a:rPr lang="en-US" dirty="0">
                <a:latin typeface="+mn-lt"/>
                <a:cs typeface="Arial" pitchFamily="34" charset="0"/>
              </a:rPr>
              <a:t>Pretzel Bun, Kaiser Roll, Hamburger Bun, Bagel, Croissant, Pancake, Waffle, French Toast, Snack Wrap</a:t>
            </a:r>
          </a:p>
          <a:p>
            <a:endParaRPr lang="en-US" sz="2800" dirty="0">
              <a:latin typeface="+mn-lt"/>
              <a:cs typeface="Arial" pitchFamily="34" charset="0"/>
            </a:endParaRPr>
          </a:p>
          <a:p>
            <a:r>
              <a:rPr lang="en-US" sz="2800" b="1" dirty="0">
                <a:latin typeface="+mn-lt"/>
                <a:cs typeface="Arial" pitchFamily="34" charset="0"/>
              </a:rPr>
              <a:t>Perfect for share plates, sampler platters, &amp; slider baskets.</a:t>
            </a:r>
          </a:p>
          <a:p>
            <a:endParaRPr lang="en-US" sz="2800" dirty="0">
              <a:latin typeface="+mn-lt"/>
              <a:cs typeface="Arial" pitchFamily="34" charset="0"/>
            </a:endParaRPr>
          </a:p>
          <a:p>
            <a:endParaRPr lang="en-US" sz="2800" dirty="0">
              <a:latin typeface="+mn-lt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05200" y="1492046"/>
            <a:ext cx="5638800" cy="3937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chemeClr val="bg1"/>
                </a:solidFill>
                <a:cs typeface="Arial"/>
              </a:rPr>
              <a:t>Create a Profit Center using Existing Pantry Items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914400"/>
            <a:ext cx="9144000" cy="5791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Performs across the menu</a:t>
            </a:r>
          </a:p>
        </p:txBody>
      </p:sp>
      <p:pic>
        <p:nvPicPr>
          <p:cNvPr id="9218" name="Picture 2" descr="S:\Client\Johnsonville\Photography\1. Low-Res\Burger Builds\Burger_Jalapeno Cheddar 7-1 Split_B.jpg"/>
          <p:cNvPicPr>
            <a:picLocks noChangeAspect="1" noChangeArrowheads="1"/>
          </p:cNvPicPr>
          <p:nvPr/>
        </p:nvPicPr>
        <p:blipFill rotWithShape="1">
          <a:blip r:embed="rId3" cstate="print"/>
          <a:srcRect l="22129" t="6470" r="13662" b="5480"/>
          <a:stretch/>
        </p:blipFill>
        <p:spPr bwMode="auto">
          <a:xfrm>
            <a:off x="1371600" y="5084061"/>
            <a:ext cx="1557867" cy="1411777"/>
          </a:xfrm>
          <a:prstGeom prst="rect">
            <a:avLst/>
          </a:prstGeom>
          <a:noFill/>
        </p:spPr>
      </p:pic>
      <p:pic>
        <p:nvPicPr>
          <p:cNvPr id="9221" name="Picture 5" descr="S:\Client\Johnsonville\Photography\1. Low-Res\SNB\Mediterranean Salad_Italian Slices\MediterraneanSalad_Italian Slices_C.jpg"/>
          <p:cNvPicPr>
            <a:picLocks noChangeAspect="1" noChangeArrowheads="1"/>
          </p:cNvPicPr>
          <p:nvPr/>
        </p:nvPicPr>
        <p:blipFill rotWithShape="1">
          <a:blip r:embed="rId4" cstate="print"/>
          <a:srcRect l="6650" t="4808" r="2192" b="15988"/>
          <a:stretch/>
        </p:blipFill>
        <p:spPr bwMode="auto">
          <a:xfrm>
            <a:off x="6131389" y="2971800"/>
            <a:ext cx="2762619" cy="1600200"/>
          </a:xfrm>
          <a:prstGeom prst="rect">
            <a:avLst/>
          </a:prstGeom>
          <a:noFill/>
        </p:spPr>
      </p:pic>
      <p:pic>
        <p:nvPicPr>
          <p:cNvPr id="3074" name="Picture 2" descr="S:\Client\Johnsonville\Photography\1. Low-Res\SNB\Sausage Sunrise Waffle\Sausage Sunrise Waffle_OrigCrumbles_A.jpg"/>
          <p:cNvPicPr>
            <a:picLocks noChangeAspect="1" noChangeArrowheads="1"/>
          </p:cNvPicPr>
          <p:nvPr/>
        </p:nvPicPr>
        <p:blipFill rotWithShape="1">
          <a:blip r:embed="rId5" cstate="print"/>
          <a:srcRect l="19001" t="28846" r="31804" b="25107"/>
          <a:stretch/>
        </p:blipFill>
        <p:spPr bwMode="auto">
          <a:xfrm rot="5400000">
            <a:off x="689541" y="796695"/>
            <a:ext cx="2126511" cy="2985698"/>
          </a:xfrm>
          <a:prstGeom prst="rect">
            <a:avLst/>
          </a:prstGeom>
          <a:noFill/>
        </p:spPr>
      </p:pic>
      <p:pic>
        <p:nvPicPr>
          <p:cNvPr id="3076" name="Picture 4" descr="S:\Client\Johnsonville\Photography\1. Low-Res\SNB\Jambalaya  Andoullie 2.jpg"/>
          <p:cNvPicPr>
            <a:picLocks noChangeAspect="1" noChangeArrowheads="1"/>
          </p:cNvPicPr>
          <p:nvPr/>
        </p:nvPicPr>
        <p:blipFill rotWithShape="1">
          <a:blip r:embed="rId6" cstate="print"/>
          <a:srcRect l="768" t="417" r="10551" b="2365"/>
          <a:stretch/>
        </p:blipFill>
        <p:spPr bwMode="auto">
          <a:xfrm>
            <a:off x="6131389" y="4648200"/>
            <a:ext cx="2775318" cy="202836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"/>
          <a:stretch/>
        </p:blipFill>
        <p:spPr>
          <a:xfrm>
            <a:off x="234435" y="3466215"/>
            <a:ext cx="2992007" cy="3235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t="2471" r="16390" b="15698"/>
          <a:stretch/>
        </p:blipFill>
        <p:spPr>
          <a:xfrm>
            <a:off x="3352799" y="2819400"/>
            <a:ext cx="2718391" cy="20770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4874" r="11926" b="21955"/>
          <a:stretch/>
        </p:blipFill>
        <p:spPr>
          <a:xfrm>
            <a:off x="3352799" y="5008388"/>
            <a:ext cx="2718391" cy="16972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5"/>
          <a:stretch/>
        </p:blipFill>
        <p:spPr>
          <a:xfrm>
            <a:off x="6144088" y="1226288"/>
            <a:ext cx="2762619" cy="16409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3" t="15277" r="11560" b="27200"/>
          <a:stretch/>
        </p:blipFill>
        <p:spPr>
          <a:xfrm>
            <a:off x="3352800" y="1231900"/>
            <a:ext cx="2718390" cy="15113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2514600" y="838200"/>
            <a:ext cx="6629400" cy="3937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chemeClr val="bg1"/>
                </a:solidFill>
                <a:cs typeface="Arial"/>
              </a:rPr>
              <a:t>Cost-effective way to Add Flavor.</a:t>
            </a:r>
            <a:r>
              <a:rPr lang="en-US" sz="1800" dirty="0">
                <a:solidFill>
                  <a:schemeClr val="bg1"/>
                </a:solidFill>
                <a:cs typeface="Arial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Easy Prep for all dishes. </a:t>
            </a: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647200"/>
      </p:ext>
    </p:extLst>
  </p:cSld>
  <p:clrMapOvr>
    <a:masterClrMapping/>
  </p:clrMapOvr>
</p:sld>
</file>

<file path=ppt/theme/theme1.xml><?xml version="1.0" encoding="utf-8"?>
<a:theme xmlns:a="http://schemas.openxmlformats.org/drawingml/2006/main" name="2018 PPT Template">
  <a:themeElements>
    <a:clrScheme name="JVL 2017">
      <a:dk1>
        <a:sysClr val="windowText" lastClr="000000"/>
      </a:dk1>
      <a:lt1>
        <a:srgbClr val="FFFFFF"/>
      </a:lt1>
      <a:dk2>
        <a:srgbClr val="48413F"/>
      </a:dk2>
      <a:lt2>
        <a:srgbClr val="FFFAF4"/>
      </a:lt2>
      <a:accent1>
        <a:srgbClr val="A20C33"/>
      </a:accent1>
      <a:accent2>
        <a:srgbClr val="A67815"/>
      </a:accent2>
      <a:accent3>
        <a:srgbClr val="F0E4C9"/>
      </a:accent3>
      <a:accent4>
        <a:srgbClr val="48413F"/>
      </a:accent4>
      <a:accent5>
        <a:srgbClr val="DDD1BD"/>
      </a:accent5>
      <a:accent6>
        <a:srgbClr val="152D4A"/>
      </a:accent6>
      <a:hlink>
        <a:srgbClr val="A20C3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/>
            <a:cs typeface="Arial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TC Avant Garde Gothic Demi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2018 PPT Template">
  <a:themeElements>
    <a:clrScheme name="JVL 2017">
      <a:dk1>
        <a:sysClr val="windowText" lastClr="000000"/>
      </a:dk1>
      <a:lt1>
        <a:srgbClr val="FFFFFF"/>
      </a:lt1>
      <a:dk2>
        <a:srgbClr val="48413F"/>
      </a:dk2>
      <a:lt2>
        <a:srgbClr val="FFFAF4"/>
      </a:lt2>
      <a:accent1>
        <a:srgbClr val="A20C33"/>
      </a:accent1>
      <a:accent2>
        <a:srgbClr val="A67815"/>
      </a:accent2>
      <a:accent3>
        <a:srgbClr val="F0E4C9"/>
      </a:accent3>
      <a:accent4>
        <a:srgbClr val="48413F"/>
      </a:accent4>
      <a:accent5>
        <a:srgbClr val="DDD1BD"/>
      </a:accent5>
      <a:accent6>
        <a:srgbClr val="152D4A"/>
      </a:accent6>
      <a:hlink>
        <a:srgbClr val="A20C3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accent4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/>
            <a:cs typeface="Arial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ITC Avant Garde Gothic Demi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/>
            <a:cs typeface="Arial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115101</TotalTime>
  <Words>2051</Words>
  <Application>Microsoft Macintosh PowerPoint</Application>
  <PresentationFormat>On-screen Show (4:3)</PresentationFormat>
  <Paragraphs>400</Paragraphs>
  <Slides>31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Narrow</vt:lpstr>
      <vt:lpstr>Calibri</vt:lpstr>
      <vt:lpstr>Lucida Grande</vt:lpstr>
      <vt:lpstr>Myriad Pro</vt:lpstr>
      <vt:lpstr>Times</vt:lpstr>
      <vt:lpstr>Veneer</vt:lpstr>
      <vt:lpstr>Wingdings</vt:lpstr>
      <vt:lpstr>2018 PPT Template</vt:lpstr>
      <vt:lpstr>3_2018 PPT Template</vt:lpstr>
      <vt:lpstr>BUILD PROFIT WITH SAUSAGE INGREDIENTS</vt:lpstr>
      <vt:lpstr>Johnsonville sausage ingredient overview</vt:lpstr>
      <vt:lpstr>sausage does more for your menu</vt:lpstr>
      <vt:lpstr>sausage is growing on menus</vt:lpstr>
      <vt:lpstr>Differentiate Your Menu  </vt:lpstr>
      <vt:lpstr>Johnsonville ingredients operational benefits</vt:lpstr>
      <vt:lpstr>Sausage is Better Value than Bacon</vt:lpstr>
      <vt:lpstr>Split sausage makes sandwiches unique</vt:lpstr>
      <vt:lpstr>Performs across the menu</vt:lpstr>
      <vt:lpstr>Johnsonville Brand Strength</vt:lpstr>
      <vt:lpstr>Johnsonville Split Sausage Links</vt:lpstr>
      <vt:lpstr>Johnsonville Ultimate Sausage Slices</vt:lpstr>
      <vt:lpstr>Johnsonville Sausage crumbles</vt:lpstr>
      <vt:lpstr>What’s in it For You?</vt:lpstr>
      <vt:lpstr>What’s in it For You?</vt:lpstr>
      <vt:lpstr>What’s in it For You?</vt:lpstr>
      <vt:lpstr>Appendix: Sausage trend support</vt:lpstr>
      <vt:lpstr>PowerPoint Presentation</vt:lpstr>
      <vt:lpstr>breakfast</vt:lpstr>
      <vt:lpstr>sandwiches</vt:lpstr>
      <vt:lpstr>Bias-sliced Portion Control – 6 AND 12 INCH SUBS</vt:lpstr>
      <vt:lpstr>BOWLS +1</vt:lpstr>
      <vt:lpstr>entrees</vt:lpstr>
      <vt:lpstr>Burgers</vt:lpstr>
      <vt:lpstr>Pizzas and flatbreads</vt:lpstr>
      <vt:lpstr>Bias-sliced portion Control – 12 INCH PIZZAS</vt:lpstr>
      <vt:lpstr>Bias-sliced portion Control – 16 INCH PIZZAS</vt:lpstr>
      <vt:lpstr>Thank you!</vt:lpstr>
      <vt:lpstr>Appendix</vt:lpstr>
      <vt:lpstr>Amendment info</vt:lpstr>
      <vt:lpstr>Amendment info</vt:lpstr>
    </vt:vector>
  </TitlesOfParts>
  <Company>stephen hamilton photographics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ShaynaS</dc:creator>
  <cp:lastModifiedBy>Jesse Ramos</cp:lastModifiedBy>
  <cp:revision>4082</cp:revision>
  <cp:lastPrinted>2015-01-19T16:39:48Z</cp:lastPrinted>
  <dcterms:created xsi:type="dcterms:W3CDTF">2009-01-28T00:49:04Z</dcterms:created>
  <dcterms:modified xsi:type="dcterms:W3CDTF">2019-09-26T14:13:39Z</dcterms:modified>
</cp:coreProperties>
</file>